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9" r:id="rId10"/>
    <p:sldId id="268" r:id="rId11"/>
    <p:sldId id="267" r:id="rId12"/>
    <p:sldId id="266" r:id="rId13"/>
    <p:sldId id="27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B014FA-82E1-41DE-9D39-78467228B06D}" type="datetimeFigureOut">
              <a:rPr lang="en-US" smtClean="0"/>
              <a:pPr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EEC3F9-91BC-47EB-8322-E771D06C7B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pPr algn="l"/>
            <a:r>
              <a:rPr lang="en-US" dirty="0" smtClean="0"/>
              <a:t>solve linear programming </a:t>
            </a:r>
            <a:r>
              <a:rPr lang="en-US" dirty="0"/>
              <a:t>problems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Use linear </a:t>
            </a:r>
            <a:r>
              <a:rPr lang="en-US" dirty="0" smtClean="0"/>
              <a:t>programming </a:t>
            </a:r>
            <a:r>
              <a:rPr lang="en-US" dirty="0"/>
              <a:t>to solve </a:t>
            </a:r>
          </a:p>
          <a:p>
            <a:pPr algn="l"/>
            <a:r>
              <a:rPr lang="en-US" dirty="0"/>
              <a:t>real-life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– Section 11 </a:t>
            </a:r>
            <a:r>
              <a:rPr lang="en-US" dirty="0" smtClean="0"/>
              <a:t>“Linear Programming”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Steps</a:t>
                </a:r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Read the problem in its entirety.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Identify the variables x and y.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MANUFACTURING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company manufactures two types of printers, an inkjet printer and a laser printer. The company can make a total of 60 printers per day, and it has 120 labor-hours per day available. It takes 1 labor hour to make an inkjet printer and 3 labor-hours to make a laser printer. The profit is $40 per inkjet printer and $60 per laser printer. How many of each type of printer should the company make to maximize its daily profit?</a:t>
            </a:r>
          </a:p>
        </p:txBody>
      </p:sp>
    </p:spTree>
    <p:extLst>
      <p:ext uri="{BB962C8B-B14F-4D97-AF65-F5344CB8AC3E}">
        <p14:creationId xmlns:p14="http://schemas.microsoft.com/office/powerpoint/2010/main" val="145167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Determine the constraints.    	(inequality statements)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Hint: Look for sentences that signify inequalities, such as less than, minimum, maximum, at most, etc.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Determine the profit 	equation.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MANUFACTURING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company manufactures two types of printers, an inkjet printer and a laser printer. The company can make a total of 60 printers per day, and it has 120 labor-hours per day available. It takes 1 labor hour to make an inkjet printer and 3 labor-hours to make a laser printer. The profit is $40 per inkjet printer and $60 per laser printer. How many of each type of printer should the company make to maximize its daily profit?</a:t>
            </a:r>
          </a:p>
        </p:txBody>
      </p:sp>
    </p:spTree>
    <p:extLst>
      <p:ext uri="{BB962C8B-B14F-4D97-AF65-F5344CB8AC3E}">
        <p14:creationId xmlns:p14="http://schemas.microsoft.com/office/powerpoint/2010/main" val="246485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 Graph the constraints. 	(rewrite into 	slope/intercept form).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 Label the vertices. (where the 	lines intersect)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 Use the profit equation to determine maximum and minimum values.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Example: MANUFACTURING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company manufactures two types of printers, an inkjet printer and a laser printer. The company can make a total of 60 printers per day, and it has 120 labor-hours per day available. It takes 1 labor hour to make an inkjet printer and 3 labor-hours to make a laser printer. The profit is $40 per inkjet printer and $60 per laser printer. How many of each type of printer should the company make to maximize its daily profit?</a:t>
            </a:r>
          </a:p>
        </p:txBody>
      </p:sp>
    </p:spTree>
    <p:extLst>
      <p:ext uri="{BB962C8B-B14F-4D97-AF65-F5344CB8AC3E}">
        <p14:creationId xmlns:p14="http://schemas.microsoft.com/office/powerpoint/2010/main" val="275036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kitt\AppData\Local\Microsoft\Windows\Temporary Internet Files\Content.IE5\UAS7L98H\lgi01a2013090408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1202077" cy="104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8153400" cy="2590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Read the problem in its entirety.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Identify the variables x and y.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Determine the constraints. (inequality statements)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Determine the profit equation.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Graph the constraints.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Label the vertices.</a:t>
            </a:r>
          </a:p>
          <a:p>
            <a:pPr marL="457200" indent="-457200">
              <a:buFont typeface="+mj-lt"/>
              <a:buAutoNum type="arabicPeriod"/>
            </a:pPr>
            <a:endParaRPr lang="en-US" sz="3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000" b="1" dirty="0" smtClean="0"/>
              <a:t>Use the profit equation to determine maximum and minimum values.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878774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skitt\AppData\Local\Microsoft\Windows\Temporary Internet Files\Content.IE5\4577PT24\bi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kitt\AppData\Local\Microsoft\Windows\Temporary Internet Files\Content.IE5\UYNL1DSF\198439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673387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76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Optimization Function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Optimization Function</a:t>
                </a:r>
                <a:r>
                  <a:rPr lang="en-US" sz="2000" dirty="0" smtClean="0"/>
                  <a:t>: 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EX: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000" i="1" dirty="0" err="1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)=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+3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US" sz="2000" dirty="0" smtClean="0"/>
              </a:p>
              <a:p>
                <a:r>
                  <a:rPr lang="en-US" sz="2000" i="1" dirty="0" smtClean="0"/>
                  <a:t>Linear function</a:t>
                </a:r>
              </a:p>
              <a:p>
                <a:r>
                  <a:rPr lang="en-US" sz="2000" i="1" dirty="0" smtClean="0"/>
                  <a:t>Use to find the maximum and minimum values</a:t>
                </a:r>
              </a:p>
              <a:p>
                <a:r>
                  <a:rPr lang="en-US" sz="2000" i="1" dirty="0" smtClean="0"/>
                  <a:t>Notation: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𝑥</m:t>
                    </m:r>
                    <m:r>
                      <a:rPr lang="en-US" sz="2000" i="1" dirty="0" err="1" smtClean="0">
                        <a:latin typeface="Cambria Math"/>
                      </a:rPr>
                      <m:t>,</m:t>
                    </m:r>
                    <m:r>
                      <a:rPr lang="en-US" sz="2000" i="1" dirty="0" err="1" smtClean="0">
                        <a:latin typeface="Cambria Math"/>
                      </a:rPr>
                      <m:t>𝑦</m:t>
                    </m:r>
                    <m:r>
                      <a:rPr lang="en-US" sz="20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 rot="8976243">
            <a:off x="4920867" y="4022010"/>
            <a:ext cx="2590800" cy="1257300"/>
          </a:xfrm>
          <a:prstGeom prst="triangle">
            <a:avLst/>
          </a:prstGeom>
          <a:solidFill>
            <a:srgbClr val="FFC000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377942" y="2621835"/>
            <a:ext cx="3124200" cy="3476625"/>
            <a:chOff x="4377942" y="2621835"/>
            <a:chExt cx="3124200" cy="347662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273417" y="2621835"/>
              <a:ext cx="1000125" cy="3476625"/>
            </a:xfrm>
            <a:prstGeom prst="straightConnector1">
              <a:avLst/>
            </a:prstGeom>
            <a:ln w="38100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377942" y="3126660"/>
              <a:ext cx="3124200" cy="1847851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377942" y="4698285"/>
              <a:ext cx="2809875" cy="67627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860" y="2621834"/>
            <a:ext cx="3706813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6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Linear Programming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Steps:</a:t>
                </a:r>
              </a:p>
              <a:p>
                <a:pPr marL="514350" indent="-514350">
                  <a:buAutoNum type="arabicParenR"/>
                </a:pPr>
                <a:r>
                  <a:rPr lang="en-US" sz="1800" i="1" dirty="0" smtClean="0"/>
                  <a:t>Graph the inequalities.</a:t>
                </a:r>
              </a:p>
              <a:p>
                <a:pPr marL="514350" indent="-514350">
                  <a:buAutoNum type="arabicParenR"/>
                </a:pPr>
                <a:r>
                  <a:rPr lang="en-US" sz="1800" i="1" dirty="0" smtClean="0"/>
                  <a:t>Label the vertices.</a:t>
                </a:r>
              </a:p>
              <a:p>
                <a:pPr marL="514350" indent="-514350">
                  <a:buAutoNum type="arabicParenR"/>
                </a:pPr>
                <a:r>
                  <a:rPr lang="en-US" sz="1800" i="1" dirty="0" smtClean="0"/>
                  <a:t>Make a table  with three columns.</a:t>
                </a:r>
              </a:p>
              <a:p>
                <a:pPr marL="514350" indent="-514350">
                  <a:buAutoNum type="arabicParenR"/>
                </a:pPr>
                <a:r>
                  <a:rPr lang="en-US" sz="1800" i="1" dirty="0" smtClean="0"/>
                  <a:t>Substitute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err="1" smtClean="0">
                        <a:latin typeface="Cambria Math"/>
                      </a:rPr>
                      <m:t>𝑥</m:t>
                    </m:r>
                    <m:r>
                      <a:rPr lang="en-US" sz="1800" i="1" dirty="0" err="1" smtClean="0">
                        <a:latin typeface="Cambria Math"/>
                      </a:rPr>
                      <m:t>,</m:t>
                    </m:r>
                    <m:r>
                      <a:rPr lang="en-US" sz="1800" i="1" dirty="0" err="1" smtClean="0">
                        <a:latin typeface="Cambria Math"/>
                      </a:rPr>
                      <m:t>𝑦</m:t>
                    </m:r>
                    <m:r>
                      <a:rPr lang="en-US" sz="18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1800" i="1" dirty="0" smtClean="0"/>
                  <a:t>to find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𝑓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err="1" smtClean="0">
                        <a:latin typeface="Cambria Math"/>
                      </a:rPr>
                      <m:t>𝑥</m:t>
                    </m:r>
                    <m:r>
                      <a:rPr lang="en-US" sz="1800" i="1" dirty="0" err="1" smtClean="0">
                        <a:latin typeface="Cambria Math"/>
                      </a:rPr>
                      <m:t>,</m:t>
                    </m:r>
                    <m:r>
                      <a:rPr lang="en-US" sz="1800" i="1" dirty="0" err="1" smtClean="0">
                        <a:latin typeface="Cambria Math"/>
                      </a:rPr>
                      <m:t>𝑦</m:t>
                    </m:r>
                    <m:r>
                      <a:rPr lang="en-US" sz="18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1800" i="1" dirty="0" smtClean="0"/>
              </a:p>
              <a:p>
                <a:pPr marL="514350" indent="-514350">
                  <a:buAutoNum type="arabicParenR"/>
                </a:pPr>
                <a:endParaRPr lang="en-US" sz="1800" dirty="0" smtClean="0"/>
              </a:p>
              <a:p>
                <a:pPr marL="514350" indent="-514350">
                  <a:buAutoNum type="arabicParenR"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968868271"/>
                  </p:ext>
                </p:extLst>
              </p:nvPr>
            </p:nvGraphicFramePr>
            <p:xfrm>
              <a:off x="304800" y="4114800"/>
              <a:ext cx="4038600" cy="13990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46200"/>
                    <a:gridCol w="1625600"/>
                    <a:gridCol w="1066800"/>
                  </a:tblGrid>
                  <a:tr h="63862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𝐲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𝐟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𝐲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)=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𝟑𝐲</m:t>
                                </m:r>
                              </m:oMath>
                            </m:oMathPara>
                          </a14:m>
                          <a:endParaRPr lang="en-US" sz="1100" b="1" dirty="0" smtClean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b="1" dirty="0" smtClean="0">
                              <a:solidFill>
                                <a:schemeClr val="bg1"/>
                              </a:solidFill>
                              <a:effectLst/>
                            </a:rPr>
                            <a:t>f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600" b="1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/>
                                </a:rPr>
                                <m:t>𝐱</m:t>
                              </m:r>
                              <m:r>
                                <a:rPr lang="en-US" sz="1600" b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1600" b="1" i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/>
                                </a:rPr>
                                <m:t>𝐲</m:t>
                              </m:r>
                              <m:r>
                                <a:rPr lang="en-US" sz="1600" b="1" smtClean="0">
                                  <a:solidFill>
                                    <a:schemeClr val="bg1"/>
                                  </a:solidFill>
                                  <a:effectLst/>
                                  <a:latin typeface="Cambria Math"/>
                                </a:rPr>
                                <m:t>)</m:t>
                              </m:r>
                            </m:oMath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/>
                    </a:tc>
                  </a:tr>
                  <a:tr h="656773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600" b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b="1" dirty="0" smtClean="0">
                            <a:solidFill>
                              <a:schemeClr val="bg1"/>
                            </a:solidFill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US" sz="1100" b="1" dirty="0">
                            <a:solidFill>
                              <a:schemeClr val="bg1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0453" marR="60453" marT="0" marB="0">
                        <a:solidFill>
                          <a:schemeClr val="accent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968868271"/>
                  </p:ext>
                </p:extLst>
              </p:nvPr>
            </p:nvGraphicFramePr>
            <p:xfrm>
              <a:off x="304800" y="4114800"/>
              <a:ext cx="4038600" cy="139908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46200"/>
                    <a:gridCol w="1625600"/>
                    <a:gridCol w="1066800"/>
                  </a:tblGrid>
                  <a:tr h="7423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r="-200000" b="-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l="-82772" r="-65543" b="-885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l="-278857" b="-88525"/>
                          </a:stretch>
                        </a:blipFill>
                      </a:tcPr>
                    </a:tc>
                  </a:tr>
                  <a:tr h="6567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t="-112963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l="-82772" t="-112963" r="-655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453" marR="60453" marT="0" marB="0">
                        <a:blipFill rotWithShape="1">
                          <a:blip r:embed="rId3"/>
                          <a:stretch>
                            <a:fillRect l="-278857" t="-11296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53000" y="1600200"/>
                <a:ext cx="3886200" cy="3552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Directions</a:t>
                </a:r>
                <a:r>
                  <a:rPr lang="en-US" sz="1600" dirty="0" smtClean="0"/>
                  <a:t>: </a:t>
                </a:r>
                <a:r>
                  <a:rPr lang="en-US" sz="1600" i="1" dirty="0" smtClean="0"/>
                  <a:t>Find the maximum and minimum values  of the optimization function.  Show all work.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:r>
                  <a:rPr lang="en-US" sz="2400" dirty="0" smtClean="0"/>
                  <a:t>EX: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 err="1" smtClean="0">
                            <a:latin typeface="Cambria Math"/>
                          </a:rPr>
                          <m:t>𝑥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i="1" dirty="0" smtClean="0">
                        <a:latin typeface="Cambria Math"/>
                      </a:rPr>
                      <m:t>𝑥</m:t>
                    </m:r>
                    <m:r>
                      <a:rPr lang="en-US" sz="2400" i="1" dirty="0" smtClean="0">
                        <a:latin typeface="Cambria Math"/>
                      </a:rPr>
                      <m:t>+3</m:t>
                    </m:r>
                    <m:r>
                      <a:rPr lang="en-US" sz="2400" i="1" dirty="0" smtClean="0">
                        <a:latin typeface="Cambria Math"/>
                      </a:rPr>
                      <m:t>𝑦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endParaRPr lang="en-US" sz="2400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x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	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sz="2400" dirty="0" smtClean="0"/>
                  <a:t>4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600200"/>
                <a:ext cx="3886200" cy="3552319"/>
              </a:xfrm>
              <a:prstGeom prst="rect">
                <a:avLst/>
              </a:prstGeom>
              <a:blipFill rotWithShape="1">
                <a:blip r:embed="rId4"/>
                <a:stretch>
                  <a:fillRect l="-942" t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7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Find the maximum and minimum values of the optimization function.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)=3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+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8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651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800" i="1" dirty="0" smtClean="0"/>
                  <a:t>Find the maximum and minimum values of the optimization function.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,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)=2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−3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1360" t="-651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05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Word Example: Farming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sz="2800" b="1" i="1" dirty="0"/>
              <a:t>A farmer can plant up to 8 acres of land </a:t>
            </a:r>
            <a:r>
              <a:rPr lang="en-US" sz="2800" b="1" i="1" dirty="0" smtClean="0"/>
              <a:t>with wheat </a:t>
            </a:r>
            <a:r>
              <a:rPr lang="en-US" sz="2800" b="1" i="1" dirty="0"/>
              <a:t>and barley. He can earn $5,000 for </a:t>
            </a:r>
            <a:r>
              <a:rPr lang="en-US" sz="2800" b="1" i="1" dirty="0" smtClean="0"/>
              <a:t>every acre </a:t>
            </a:r>
            <a:r>
              <a:rPr lang="en-US" sz="2800" b="1" i="1" dirty="0"/>
              <a:t>he plants with wheat and $3,000 for </a:t>
            </a:r>
            <a:r>
              <a:rPr lang="en-US" sz="2800" b="1" i="1" dirty="0" smtClean="0"/>
              <a:t>every acre </a:t>
            </a:r>
            <a:r>
              <a:rPr lang="en-US" sz="2800" b="1" i="1" dirty="0"/>
              <a:t>he plants with barley. His use of </a:t>
            </a:r>
            <a:r>
              <a:rPr lang="en-US" sz="2800" b="1" i="1" dirty="0" smtClean="0"/>
              <a:t>a necessary </a:t>
            </a:r>
            <a:r>
              <a:rPr lang="en-US" sz="2800" b="1" i="1" dirty="0"/>
              <a:t>pesticide is limited by </a:t>
            </a:r>
            <a:r>
              <a:rPr lang="en-US" sz="2800" b="1" i="1" dirty="0" smtClean="0"/>
              <a:t>federal regulations </a:t>
            </a:r>
            <a:r>
              <a:rPr lang="en-US" sz="2800" b="1" i="1" dirty="0"/>
              <a:t>to 10 gallons for his entire 8 </a:t>
            </a:r>
            <a:r>
              <a:rPr lang="en-US" sz="2800" b="1" i="1" dirty="0" smtClean="0"/>
              <a:t>acres.  Wheat </a:t>
            </a:r>
            <a:r>
              <a:rPr lang="en-US" sz="2800" b="1" i="1" dirty="0"/>
              <a:t>requires 2 gallons of pesticide for </a:t>
            </a:r>
            <a:r>
              <a:rPr lang="en-US" sz="2800" b="1" i="1" dirty="0" smtClean="0"/>
              <a:t>every acre </a:t>
            </a:r>
            <a:r>
              <a:rPr lang="en-US" sz="2800" b="1" i="1" dirty="0"/>
              <a:t>planted and barley requires just 1 </a:t>
            </a:r>
            <a:r>
              <a:rPr lang="en-US" sz="2800" b="1" i="1" dirty="0" smtClean="0"/>
              <a:t>gallon per </a:t>
            </a:r>
            <a:r>
              <a:rPr lang="en-US" sz="2800" b="1" i="1" dirty="0"/>
              <a:t>acre. 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What is the maximum profit he can make? 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SOLUTION TO PROBLEM NUMBER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let x = the number of acres of wheat</a:t>
            </a:r>
            <a:br>
              <a:rPr lang="en-US" i="1" dirty="0"/>
            </a:br>
            <a:r>
              <a:rPr lang="en-US" i="1" dirty="0"/>
              <a:t>let y = the number of acres of barley.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since the farmer earns $5,000 for each acre of wheat and $3,000 for each acre of barley, then the total profit the farmer can earn is 5000*x + 3000*y.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let p = total profit that can be earned. your equation for profit becomes: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 = 5000x + 3000y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that's your objective function. it's what you want to maximize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dirty="0" smtClean="0"/>
                  <a:t>the constraints are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 smtClean="0"/>
                  <a:t>number of acres has to be greater than or equal to 0.</a:t>
                </a:r>
                <a:br>
                  <a:rPr lang="en-US" dirty="0" smtClean="0"/>
                </a:br>
                <a:r>
                  <a:rPr lang="en-US" dirty="0" smtClean="0"/>
                  <a:t>number of acres has to be less than or equal to 8.</a:t>
                </a:r>
                <a:br>
                  <a:rPr lang="en-US" dirty="0" smtClean="0"/>
                </a:br>
                <a:r>
                  <a:rPr lang="en-US" dirty="0" smtClean="0"/>
                  <a:t>amount of pesticide has to be less than or equal to 10. 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your constraint equations are:</a:t>
                </a:r>
                <a:br>
                  <a:rPr lang="en-US" dirty="0"/>
                </a:br>
                <a:r>
                  <a:rPr lang="en-US" dirty="0"/>
                  <a:t>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0</a:t>
                </a:r>
                <a:br>
                  <a:rPr lang="en-US" dirty="0"/>
                </a:br>
                <a:r>
                  <a:rPr lang="en-US" dirty="0"/>
                  <a:t>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0</a:t>
                </a:r>
                <a:br>
                  <a:rPr lang="en-US" dirty="0"/>
                </a:br>
                <a:r>
                  <a:rPr lang="en-US" dirty="0"/>
                  <a:t>x + 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8</a:t>
                </a:r>
                <a:br>
                  <a:rPr lang="en-US" dirty="0"/>
                </a:br>
                <a:r>
                  <a:rPr lang="en-US" dirty="0"/>
                  <a:t>2x + 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10</a:t>
                </a:r>
                <a:r>
                  <a:rPr lang="en-US" dirty="0"/>
                  <a:t> </a:t>
                </a:r>
                <a:r>
                  <a:rPr lang="en-US" dirty="0" smtClean="0"/>
                  <a:t> 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To </a:t>
                </a:r>
                <a:r>
                  <a:rPr lang="en-US" dirty="0"/>
                  <a:t>graph these equations, solve for y in those equations that have y in them and then graph the equality portion of those equations. 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x  ≥ 0</a:t>
                </a:r>
                <a:br>
                  <a:rPr lang="en-US" dirty="0"/>
                </a:br>
                <a:r>
                  <a:rPr lang="en-US" dirty="0"/>
                  <a:t>y  ≥ 0</a:t>
                </a:r>
                <a:br>
                  <a:rPr lang="en-US" dirty="0"/>
                </a:br>
                <a:r>
                  <a:rPr lang="en-US" dirty="0"/>
                  <a:t>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8-x</a:t>
                </a:r>
                <a:br>
                  <a:rPr lang="en-US" dirty="0"/>
                </a:br>
                <a:r>
                  <a:rPr lang="en-US" dirty="0"/>
                  <a:t>y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10 </a:t>
                </a:r>
                <a:r>
                  <a:rPr lang="en-US" dirty="0"/>
                  <a:t>- 2x 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x = 0 is a vertical line that is the same line as the y-axis.</a:t>
                </a:r>
                <a:br>
                  <a:rPr lang="en-US" dirty="0"/>
                </a:br>
                <a:r>
                  <a:rPr lang="en-US" dirty="0"/>
                  <a:t>y = 0 is a horizontal line that is the same line as the x-axis. 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the area of the graph that satisfies all the constraints is the region of feasibility. </a:t>
                </a:r>
                <a:br>
                  <a:rPr lang="en-US" dirty="0"/>
                </a:b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the maximum or minimum solutions to the problem will be at the intersection points of the lines that bound the region of feasibility. 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76200"/>
            <a:ext cx="977263" cy="170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0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114800"/>
            <a:ext cx="977263" cy="17028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World Example  Continued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31" y="1524000"/>
            <a:ext cx="3733800" cy="4822825"/>
          </a:xfrm>
        </p:spPr>
      </p:pic>
      <p:sp>
        <p:nvSpPr>
          <p:cNvPr id="9" name="TextBox 8"/>
          <p:cNvSpPr txBox="1"/>
          <p:nvPr/>
        </p:nvSpPr>
        <p:spPr>
          <a:xfrm>
            <a:off x="4876800" y="1600200"/>
            <a:ext cx="3276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region of feasibility is the shaded area of the graph.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you can see from this graph that the region of feasibility is bounded by the following (x,y) coordinate points:</a:t>
            </a:r>
            <a:br>
              <a:rPr lang="en-US" dirty="0"/>
            </a:br>
            <a:r>
              <a:rPr lang="en-US" dirty="0"/>
              <a:t>(0,0)</a:t>
            </a:r>
            <a:br>
              <a:rPr lang="en-US" dirty="0"/>
            </a:br>
            <a:r>
              <a:rPr lang="en-US" dirty="0"/>
              <a:t>(0,8)</a:t>
            </a:r>
            <a:br>
              <a:rPr lang="en-US" dirty="0"/>
            </a:br>
            <a:r>
              <a:rPr lang="en-US" dirty="0"/>
              <a:t>(2,6)</a:t>
            </a:r>
            <a:br>
              <a:rPr lang="en-US" dirty="0"/>
            </a:br>
            <a:r>
              <a:rPr lang="en-US" dirty="0"/>
              <a:t>(5,0)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8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Real World Example Continued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dirty="0"/>
              <a:t>the point (0,0) is the intersection of the line x-axis with the y-axis.</a:t>
            </a:r>
            <a:br>
              <a:rPr lang="en-US" sz="4000" dirty="0"/>
            </a:br>
            <a:r>
              <a:rPr lang="en-US" sz="4000" dirty="0"/>
              <a:t>the point (0,8) is the intersection of the line y = 8 - x with the y-axis.</a:t>
            </a:r>
            <a:br>
              <a:rPr lang="en-US" sz="4000" dirty="0"/>
            </a:br>
            <a:r>
              <a:rPr lang="en-US" sz="4000" dirty="0"/>
              <a:t>the point (5,0) is the intersection of the line y = 10 - 2x with the x-axis.</a:t>
            </a:r>
            <a:br>
              <a:rPr lang="en-US" sz="4000" dirty="0"/>
            </a:br>
            <a:r>
              <a:rPr lang="en-US" sz="4000" dirty="0"/>
              <a:t>the point (2,6) is the intersection of the line y = 8 - x with the line y = 10 - 2x. 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the objective equation is:</a:t>
            </a:r>
            <a:br>
              <a:rPr lang="en-US" sz="4000" dirty="0"/>
            </a:br>
            <a:r>
              <a:rPr lang="en-US" sz="4000" dirty="0"/>
              <a:t>p = 5000x + 3000y 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profit will be maximum at the intersection points of the region of feasibility on the </a:t>
            </a:r>
            <a:r>
              <a:rPr lang="en-US" sz="4000" dirty="0" smtClean="0"/>
              <a:t>graph. The </a:t>
            </a:r>
            <a:r>
              <a:rPr lang="en-US" sz="4000" dirty="0"/>
              <a:t>profit equation is evaluated at each of these points as shown in the following table.</a:t>
            </a:r>
            <a:br>
              <a:rPr lang="en-US" sz="4000" dirty="0"/>
            </a:b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58536066"/>
                  </p:ext>
                </p:extLst>
              </p:nvPr>
            </p:nvGraphicFramePr>
            <p:xfrm>
              <a:off x="381000" y="5029200"/>
              <a:ext cx="4038600" cy="96030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9300"/>
                    <a:gridCol w="2019300"/>
                  </a:tblGrid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Intersection point of </a:t>
                          </a:r>
                          <a14:m>
                            <m:oMath xmlns:m="http://schemas.openxmlformats.org/officeDocument/2006/math">
                              <m:r>
                                <a:rPr lang="en-US" sz="1100" i="1" dirty="0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1100" i="1" dirty="0" err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en-US" sz="1100" i="1" dirty="0" err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1100" i="1" dirty="0" err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𝑦</m:t>
                              </m:r>
                              <m:r>
                                <a:rPr lang="en-US" sz="1100" i="1" dirty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)</m:t>
                              </m:r>
                            </m:oMath>
                          </a14:m>
                          <a:endParaRPr lang="en-US" sz="11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P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(0,0)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(0,8)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$24,000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(2,6)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$28,000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(5,0)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$25,000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358536066"/>
                  </p:ext>
                </p:extLst>
              </p:nvPr>
            </p:nvGraphicFramePr>
            <p:xfrm>
              <a:off x="381000" y="5029200"/>
              <a:ext cx="4038600" cy="96320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9300"/>
                    <a:gridCol w="2019300"/>
                  </a:tblGrid>
                  <a:tr h="1927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2" t="-15625" r="-100000" b="-434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P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7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(0,0)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7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(0,8)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$24,000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7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(2,6)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$28,000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9206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(5,0)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1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$25,000</a:t>
                          </a:r>
                        </a:p>
                      </a:txBody>
                      <a:tcPr marL="68322" marR="68322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5029200" y="1676400"/>
            <a:ext cx="335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maximum profit occurs when the farmer plants 2 acres of wheat and 6 acres of barley.</a:t>
            </a:r>
            <a:br>
              <a:rPr lang="en-US" dirty="0"/>
            </a:br>
            <a:r>
              <a:rPr lang="en-US" dirty="0" smtClean="0"/>
              <a:t>The number </a:t>
            </a:r>
            <a:r>
              <a:rPr lang="en-US" dirty="0"/>
              <a:t>of acres of wheat is 2 and number of acres of barley is 6 for a total of 8 acres which is the maximum number of acres available for planting</a:t>
            </a:r>
            <a:r>
              <a:rPr lang="en-US" dirty="0" smtClean="0"/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number </a:t>
            </a:r>
            <a:r>
              <a:rPr lang="en-US" dirty="0"/>
              <a:t>of gallons of pesticide used for wheat is 4 and number of gallons of pesticide used for barley is 6 for a total of 10 gallons of pesticide which is the maximum amount of pesticide that can be used.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4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the problem in its entirety.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variables x and 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constraints. (inequality statements)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profit equation.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 the constraints.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the vertices.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profit equation to determine maximum and minimum values.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Vocabulary: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Linear programing</a:t>
            </a:r>
            <a:r>
              <a:rPr lang="en-US" dirty="0" smtClean="0"/>
              <a:t>: the process of maximizing and minimizing  a </a:t>
            </a:r>
            <a:r>
              <a:rPr lang="en-US" dirty="0" smtClean="0">
                <a:solidFill>
                  <a:srgbClr val="FF0000"/>
                </a:solidFill>
              </a:rPr>
              <a:t>linear objective function</a:t>
            </a:r>
            <a:r>
              <a:rPr lang="en-US" dirty="0" smtClean="0"/>
              <a:t> subject to constraints that are linear inequalities.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Constraints</a:t>
            </a:r>
            <a:r>
              <a:rPr lang="en-US" dirty="0" smtClean="0"/>
              <a:t>:  linear inequalities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Feasible Region</a:t>
            </a:r>
            <a:r>
              <a:rPr lang="en-US" dirty="0" smtClean="0"/>
              <a:t>: the area of the graph where all the constraints intersect with one another.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Objective function</a:t>
            </a:r>
            <a:r>
              <a:rPr lang="en-US" dirty="0" smtClean="0"/>
              <a:t>: Profit equation.</a:t>
            </a:r>
          </a:p>
        </p:txBody>
      </p:sp>
    </p:spTree>
    <p:extLst>
      <p:ext uri="{BB962C8B-B14F-4D97-AF65-F5344CB8AC3E}">
        <p14:creationId xmlns:p14="http://schemas.microsoft.com/office/powerpoint/2010/main" val="230691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Practicing with Linear Programming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the problem in its entirety.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the variables x and y.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constraints. (inequality statements)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profit equation.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Graph the constraints.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Label the vertices.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the profit equation to determine maximum and minimum values.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Example: MANUFACTURING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company manufactures two types of printers, an inkjet printer and a laser printer. The company can make a total of 60 printers per day, and it has 120 labor-hours per day available. It takes 1 labor hour to make an inkjet printer and 3 labor-hours to make a laser printer. The profit is $40 per inkjet printer and $60 per laser printer. How many of each type of printer should the company make to maximize its daily profit?</a:t>
            </a:r>
          </a:p>
          <a:p>
            <a:pPr marL="0" indent="0">
              <a:buNone/>
            </a:pPr>
            <a:r>
              <a:rPr lang="en-US" b="1" dirty="0" smtClean="0"/>
              <a:t>function</a:t>
            </a:r>
            <a:r>
              <a:rPr lang="en-US" dirty="0" smtClean="0"/>
              <a:t>: Profit equation.</a:t>
            </a:r>
          </a:p>
        </p:txBody>
      </p:sp>
    </p:spTree>
    <p:extLst>
      <p:ext uri="{BB962C8B-B14F-4D97-AF65-F5344CB8AC3E}">
        <p14:creationId xmlns:p14="http://schemas.microsoft.com/office/powerpoint/2010/main" val="592193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1757</TotalTime>
  <Words>903</Words>
  <Application>Microsoft Office PowerPoint</Application>
  <PresentationFormat>On-screen Show (4:3)</PresentationFormat>
  <Paragraphs>177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Unit 1 – Section 11 “Linear Programming”</vt:lpstr>
      <vt:lpstr>Optimization Function</vt:lpstr>
      <vt:lpstr>Linear Programming</vt:lpstr>
      <vt:lpstr>Cluster Examples</vt:lpstr>
      <vt:lpstr>Real Word Example: Farming</vt:lpstr>
      <vt:lpstr>Real World Example  Continued</vt:lpstr>
      <vt:lpstr>Real World Example Continued </vt:lpstr>
      <vt:lpstr>Practicing with Linear Programming</vt:lpstr>
      <vt:lpstr>Practicing with Linear Programming</vt:lpstr>
      <vt:lpstr>Practicing with Linear Programming</vt:lpstr>
      <vt:lpstr>Practicing with Linear Programming</vt:lpstr>
      <vt:lpstr>Practicing with Linear Programming</vt:lpstr>
      <vt:lpstr>Practicing with Linear Programming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– Section 4 “Linear Programming”</dc:title>
  <dc:creator>Authorized User</dc:creator>
  <cp:lastModifiedBy>User</cp:lastModifiedBy>
  <cp:revision>18</cp:revision>
  <dcterms:created xsi:type="dcterms:W3CDTF">2010-09-01T23:27:16Z</dcterms:created>
  <dcterms:modified xsi:type="dcterms:W3CDTF">2016-08-12T15:29:08Z</dcterms:modified>
</cp:coreProperties>
</file>