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57" r:id="rId3"/>
    <p:sldId id="259" r:id="rId4"/>
    <p:sldId id="260" r:id="rId5"/>
    <p:sldId id="264" r:id="rId6"/>
    <p:sldId id="265" r:id="rId7"/>
    <p:sldId id="268" r:id="rId8"/>
    <p:sldId id="269" r:id="rId9"/>
    <p:sldId id="263" r:id="rId10"/>
    <p:sldId id="266" r:id="rId11"/>
    <p:sldId id="267" r:id="rId12"/>
    <p:sldId id="270" r:id="rId13"/>
    <p:sldId id="273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A5A91-FB40-4819-9EAB-4C6D01BAE3EE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E73C02E-1B56-4FF6-8FB4-724D6F987A9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A5A91-FB40-4819-9EAB-4C6D01BAE3EE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3C02E-1B56-4FF6-8FB4-724D6F987A9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E73C02E-1B56-4FF6-8FB4-724D6F987A9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A5A91-FB40-4819-9EAB-4C6D01BAE3EE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A5A91-FB40-4819-9EAB-4C6D01BAE3EE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E73C02E-1B56-4FF6-8FB4-724D6F987A9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A5A91-FB40-4819-9EAB-4C6D01BAE3EE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E73C02E-1B56-4FF6-8FB4-724D6F987A9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E1A5A91-FB40-4819-9EAB-4C6D01BAE3EE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3C02E-1B56-4FF6-8FB4-724D6F987A9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A5A91-FB40-4819-9EAB-4C6D01BAE3EE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E73C02E-1B56-4FF6-8FB4-724D6F987A9F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A5A91-FB40-4819-9EAB-4C6D01BAE3EE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E73C02E-1B56-4FF6-8FB4-724D6F987A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A5A91-FB40-4819-9EAB-4C6D01BAE3EE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E73C02E-1B56-4FF6-8FB4-724D6F987A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E73C02E-1B56-4FF6-8FB4-724D6F987A9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A5A91-FB40-4819-9EAB-4C6D01BAE3EE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E73C02E-1B56-4FF6-8FB4-724D6F987A9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E1A5A91-FB40-4819-9EAB-4C6D01BAE3EE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E1A5A91-FB40-4819-9EAB-4C6D01BAE3EE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E73C02E-1B56-4FF6-8FB4-724D6F987A9F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Unit 1 – Section 2 “Linear Equations”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43000" y="2786063"/>
            <a:ext cx="6477000" cy="285001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Pct val="85000"/>
              <a:defRPr/>
            </a:pPr>
            <a:r>
              <a:rPr lang="en-US" sz="1600" b="1" cap="all" spc="250" dirty="0" smtClean="0">
                <a:solidFill>
                  <a:prstClr val="black"/>
                </a:solidFill>
                <a:latin typeface="Georgia"/>
              </a:rPr>
              <a:t>Objective </a:t>
            </a:r>
            <a:r>
              <a:rPr lang="en-US" sz="1600" b="1" cap="all" spc="250" dirty="0">
                <a:solidFill>
                  <a:prstClr val="black"/>
                </a:solidFill>
                <a:latin typeface="Georgia"/>
              </a:rPr>
              <a:t>Covered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Pct val="85000"/>
              <a:defRPr/>
            </a:pPr>
            <a:endParaRPr lang="en-US" sz="1600" b="1" cap="all" spc="250" dirty="0">
              <a:solidFill>
                <a:prstClr val="black"/>
              </a:solidFill>
              <a:latin typeface="Georgia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Pct val="85000"/>
              <a:defRPr/>
            </a:pPr>
            <a:r>
              <a:rPr lang="en-US" sz="1600" b="1" cap="all" spc="250" dirty="0" smtClean="0">
                <a:solidFill>
                  <a:prstClr val="black"/>
                </a:solidFill>
                <a:latin typeface="Georgia"/>
              </a:rPr>
              <a:t>The student will be able to determine the slope of a line.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Pct val="85000"/>
              <a:defRPr/>
            </a:pPr>
            <a:endParaRPr lang="en-US" sz="1600" b="1" cap="all" spc="250" dirty="0">
              <a:solidFill>
                <a:prstClr val="black"/>
              </a:solidFill>
              <a:latin typeface="Georgia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Pct val="85000"/>
              <a:defRPr/>
            </a:pPr>
            <a:r>
              <a:rPr lang="en-US" sz="1600" b="1" cap="all" spc="250" dirty="0" smtClean="0">
                <a:solidFill>
                  <a:prstClr val="black"/>
                </a:solidFill>
                <a:latin typeface="Georgia"/>
              </a:rPr>
              <a:t>The student will be able to graph equations in slope intercept form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Pct val="85000"/>
              <a:defRPr/>
            </a:pPr>
            <a:endParaRPr lang="en-US" sz="1600" b="1" cap="all" spc="250" dirty="0">
              <a:solidFill>
                <a:prstClr val="black"/>
              </a:solidFill>
              <a:latin typeface="Georgia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Pct val="85000"/>
              <a:defRPr/>
            </a:pPr>
            <a:r>
              <a:rPr lang="en-US" sz="1600" b="1" cap="all" spc="250" dirty="0" smtClean="0">
                <a:solidFill>
                  <a:prstClr val="black"/>
                </a:solidFill>
                <a:latin typeface="Georgia"/>
              </a:rPr>
              <a:t>The student will be able to graph equations using x – and y- intercepts</a:t>
            </a:r>
            <a:endParaRPr lang="en-US" sz="1600" b="1" cap="all" spc="250" dirty="0">
              <a:solidFill>
                <a:prstClr val="black"/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0417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301625" y="381000"/>
            <a:ext cx="8534400" cy="7588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 smtClean="0"/>
              <a:t>X and Y Intercepts</a:t>
            </a:r>
            <a:endParaRPr lang="en-US" sz="5400" b="1" dirty="0"/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301625" y="1371600"/>
            <a:ext cx="4038600" cy="468153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 pitchFamily="18" charset="2"/>
              <a:buNone/>
            </a:pPr>
            <a:r>
              <a:rPr lang="en-US" sz="1600" b="1" dirty="0" smtClean="0"/>
              <a:t>X-Intercept</a:t>
            </a:r>
            <a:r>
              <a:rPr lang="en-US" sz="1600" dirty="0" smtClean="0"/>
              <a:t>: </a:t>
            </a:r>
            <a:r>
              <a:rPr lang="en-US" sz="1600" i="1" dirty="0" smtClean="0"/>
              <a:t>The point on a line that lies on the x-axis; </a:t>
            </a:r>
            <a:r>
              <a:rPr lang="en-US" sz="1600" i="1" dirty="0" smtClean="0">
                <a:solidFill>
                  <a:srgbClr val="FF0000"/>
                </a:solidFill>
              </a:rPr>
              <a:t>denoted by (x,0)</a:t>
            </a:r>
          </a:p>
          <a:p>
            <a:pPr>
              <a:buFont typeface="Wingdings 2" pitchFamily="18" charset="2"/>
              <a:buNone/>
            </a:pPr>
            <a:endParaRPr lang="en-US" dirty="0" smtClean="0"/>
          </a:p>
          <a:p>
            <a:pPr>
              <a:buFont typeface="Wingdings 2" pitchFamily="18" charset="2"/>
              <a:buNone/>
            </a:pPr>
            <a:endParaRPr lang="en-US" dirty="0"/>
          </a:p>
        </p:txBody>
      </p:sp>
      <p:sp>
        <p:nvSpPr>
          <p:cNvPr id="6" name="Content Placeholder 5"/>
          <p:cNvSpPr txBox="1">
            <a:spLocks/>
          </p:cNvSpPr>
          <p:nvPr/>
        </p:nvSpPr>
        <p:spPr>
          <a:xfrm>
            <a:off x="4800600" y="1371600"/>
            <a:ext cx="4038600" cy="468153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 pitchFamily="18" charset="2"/>
              <a:buNone/>
            </a:pPr>
            <a:r>
              <a:rPr lang="en-US" sz="1600" b="1" dirty="0" smtClean="0"/>
              <a:t>Y-Intercept</a:t>
            </a:r>
            <a:r>
              <a:rPr lang="en-US" sz="1600" dirty="0" smtClean="0"/>
              <a:t>: </a:t>
            </a:r>
            <a:r>
              <a:rPr lang="en-US" sz="1600" i="1" dirty="0" smtClean="0"/>
              <a:t>The point on a line that lies on the y-axis; </a:t>
            </a:r>
            <a:r>
              <a:rPr lang="en-US" sz="1600" i="1" dirty="0" smtClean="0">
                <a:solidFill>
                  <a:srgbClr val="0070C0"/>
                </a:solidFill>
              </a:rPr>
              <a:t>denoted by (o,y).</a:t>
            </a:r>
            <a:endParaRPr lang="en-US" sz="1600" i="1" dirty="0">
              <a:solidFill>
                <a:srgbClr val="0070C0"/>
              </a:solidFill>
            </a:endParaRPr>
          </a:p>
        </p:txBody>
      </p: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381000" y="1905000"/>
            <a:ext cx="4114800" cy="4038600"/>
            <a:chOff x="5029200" y="1676400"/>
            <a:chExt cx="3429000" cy="3505200"/>
          </a:xfrm>
        </p:grpSpPr>
        <p:cxnSp>
          <p:nvCxnSpPr>
            <p:cNvPr id="8" name="Straight Arrow Connector 7"/>
            <p:cNvCxnSpPr/>
            <p:nvPr/>
          </p:nvCxnSpPr>
          <p:spPr>
            <a:xfrm rot="5400000">
              <a:off x="5029981" y="3657058"/>
              <a:ext cx="3047760" cy="1323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5029200" y="3657720"/>
              <a:ext cx="3122083" cy="1378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23"/>
            <p:cNvSpPr txBox="1">
              <a:spLocks noChangeArrowheads="1"/>
            </p:cNvSpPr>
            <p:nvPr/>
          </p:nvSpPr>
          <p:spPr bwMode="auto">
            <a:xfrm>
              <a:off x="8153400" y="3429000"/>
              <a:ext cx="3048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dirty="0">
                  <a:latin typeface="Georgia" pitchFamily="18" charset="0"/>
                </a:rPr>
                <a:t>X</a:t>
              </a:r>
            </a:p>
          </p:txBody>
        </p:sp>
        <p:sp>
          <p:nvSpPr>
            <p:cNvPr id="11" name="TextBox 24"/>
            <p:cNvSpPr txBox="1">
              <a:spLocks noChangeArrowheads="1"/>
            </p:cNvSpPr>
            <p:nvPr/>
          </p:nvSpPr>
          <p:spPr bwMode="auto">
            <a:xfrm>
              <a:off x="6400800" y="1676400"/>
              <a:ext cx="3048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dirty="0">
                  <a:latin typeface="Georgia" pitchFamily="18" charset="0"/>
                </a:rPr>
                <a:t>Y</a:t>
              </a:r>
            </a:p>
          </p:txBody>
        </p:sp>
      </p:grpSp>
      <p:grpSp>
        <p:nvGrpSpPr>
          <p:cNvPr id="12" name="Group 25"/>
          <p:cNvGrpSpPr>
            <a:grpSpLocks/>
          </p:cNvGrpSpPr>
          <p:nvPr/>
        </p:nvGrpSpPr>
        <p:grpSpPr bwMode="auto">
          <a:xfrm>
            <a:off x="4876800" y="1905000"/>
            <a:ext cx="3886200" cy="4038600"/>
            <a:chOff x="5029200" y="1676400"/>
            <a:chExt cx="3429000" cy="3505200"/>
          </a:xfrm>
        </p:grpSpPr>
        <p:cxnSp>
          <p:nvCxnSpPr>
            <p:cNvPr id="13" name="Straight Arrow Connector 12"/>
            <p:cNvCxnSpPr/>
            <p:nvPr/>
          </p:nvCxnSpPr>
          <p:spPr>
            <a:xfrm rot="5400000">
              <a:off x="5030020" y="3657019"/>
              <a:ext cx="3047760" cy="1401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5029200" y="3657720"/>
              <a:ext cx="3122239" cy="1378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23"/>
            <p:cNvSpPr txBox="1">
              <a:spLocks noChangeArrowheads="1"/>
            </p:cNvSpPr>
            <p:nvPr/>
          </p:nvSpPr>
          <p:spPr bwMode="auto">
            <a:xfrm>
              <a:off x="8153400" y="3429000"/>
              <a:ext cx="3048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dirty="0">
                  <a:latin typeface="Georgia" pitchFamily="18" charset="0"/>
                </a:rPr>
                <a:t>X</a:t>
              </a:r>
            </a:p>
          </p:txBody>
        </p:sp>
        <p:sp>
          <p:nvSpPr>
            <p:cNvPr id="16" name="TextBox 24"/>
            <p:cNvSpPr txBox="1">
              <a:spLocks noChangeArrowheads="1"/>
            </p:cNvSpPr>
            <p:nvPr/>
          </p:nvSpPr>
          <p:spPr bwMode="auto">
            <a:xfrm>
              <a:off x="6400800" y="1676400"/>
              <a:ext cx="3048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dirty="0">
                  <a:latin typeface="Georgia" pitchFamily="18" charset="0"/>
                </a:rPr>
                <a:t>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5999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/>
          <p:cNvSpPr txBox="1">
            <a:spLocks/>
          </p:cNvSpPr>
          <p:nvPr/>
        </p:nvSpPr>
        <p:spPr>
          <a:xfrm>
            <a:off x="301625" y="228600"/>
            <a:ext cx="8534400" cy="7588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/>
              <a:t>Graphing with X- and Y-Intercepts</a:t>
            </a:r>
            <a:endParaRPr lang="en-US" sz="3600" b="1" dirty="0"/>
          </a:p>
        </p:txBody>
      </p:sp>
      <p:sp>
        <p:nvSpPr>
          <p:cNvPr id="3" name="Content Placeholder 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01625" y="1371600"/>
            <a:ext cx="4038600" cy="4681538"/>
          </a:xfrm>
          <a:prstGeom prst="rect">
            <a:avLst/>
          </a:prstGeom>
          <a:blipFill rotWithShape="1">
            <a:blip r:embed="rId2"/>
            <a:stretch>
              <a:fillRect l="-1207" t="-651"/>
            </a:stretch>
          </a:blipFill>
          <a:extLst/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noFill/>
              </a:rPr>
              <a:t> </a:t>
            </a:r>
            <a:endParaRPr lang="en-US" dirty="0">
              <a:noFill/>
            </a:endParaRPr>
          </a:p>
        </p:txBody>
      </p:sp>
      <p:sp>
        <p:nvSpPr>
          <p:cNvPr id="4" name="Content Placeholder 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800600" y="1371600"/>
            <a:ext cx="4038600" cy="4681538"/>
          </a:xfrm>
          <a:prstGeom prst="rect">
            <a:avLst/>
          </a:prstGeom>
          <a:blipFill rotWithShape="1">
            <a:blip r:embed="rId3"/>
            <a:stretch>
              <a:fillRect l="-1360" t="-651"/>
            </a:stretch>
          </a:blipFill>
          <a:extLst/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noFill/>
              </a:rPr>
              <a:t> </a:t>
            </a:r>
            <a:endParaRPr lang="en-US" dirty="0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83735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Writing Equations by Solving for Y.</a:t>
            </a:r>
            <a:endParaRPr lang="en-US" sz="36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000" b="1" dirty="0" smtClean="0"/>
                  <a:t>Rule</a:t>
                </a:r>
                <a:r>
                  <a:rPr lang="en-US" sz="2000" dirty="0" smtClean="0"/>
                  <a:t>: </a:t>
                </a:r>
                <a:r>
                  <a:rPr lang="en-US" sz="2000" i="1" dirty="0" smtClean="0"/>
                  <a:t>Rearrange the equation into slope/intercept form y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</a:rPr>
                      <m:t>=</m:t>
                    </m:r>
                    <m:r>
                      <a:rPr lang="en-US" sz="2000" i="1" dirty="0" err="1" smtClean="0">
                        <a:latin typeface="Cambria Math"/>
                      </a:rPr>
                      <m:t>𝑚𝑥</m:t>
                    </m:r>
                    <m:r>
                      <a:rPr lang="en-US" sz="2000" i="1" dirty="0" err="1" smtClean="0">
                        <a:latin typeface="Cambria Math"/>
                      </a:rPr>
                      <m:t>+</m:t>
                    </m:r>
                    <m:r>
                      <a:rPr lang="en-US" sz="2000" i="1" dirty="0" err="1" smtClean="0">
                        <a:latin typeface="Cambria Math"/>
                      </a:rPr>
                      <m:t>𝑏</m:t>
                    </m:r>
                  </m:oMath>
                </a14:m>
                <a:r>
                  <a:rPr lang="en-US" sz="2000" i="1" dirty="0" smtClean="0"/>
                  <a:t>.</a:t>
                </a:r>
              </a:p>
              <a:p>
                <a:pPr marL="0" indent="0">
                  <a:buNone/>
                </a:pPr>
                <a:r>
                  <a:rPr lang="en-US" sz="2000" b="1" dirty="0" smtClean="0"/>
                  <a:t>Directions</a:t>
                </a:r>
                <a:r>
                  <a:rPr lang="en-US" sz="2000" dirty="0" smtClean="0"/>
                  <a:t>: </a:t>
                </a:r>
                <a:r>
                  <a:rPr lang="en-US" sz="2000" i="1" dirty="0" smtClean="0"/>
                  <a:t>Write the equation into slope intercept form. Identify the slope and the y-intercept. Show all work.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arenBoth"/>
                </a:pPr>
                <a:r>
                  <a:rPr lang="en-US" dirty="0" smtClean="0"/>
                  <a:t>2x+3y=9</a:t>
                </a:r>
              </a:p>
              <a:p>
                <a:pPr marL="514350" indent="-514350">
                  <a:buAutoNum type="arabicParenBoth"/>
                </a:pPr>
                <a:endParaRPr lang="en-US" dirty="0" smtClean="0"/>
              </a:p>
              <a:p>
                <a:pPr marL="514350" indent="-514350">
                  <a:buAutoNum type="arabicParenBoth"/>
                </a:pPr>
                <a:r>
                  <a:rPr lang="en-US" dirty="0" smtClean="0"/>
                  <a:t> -4x+11y=-22</a:t>
                </a:r>
              </a:p>
              <a:p>
                <a:pPr marL="514350" indent="-514350">
                  <a:buAutoNum type="arabicParenBoth"/>
                </a:pPr>
                <a:endParaRPr lang="en-US" dirty="0" smtClean="0"/>
              </a:p>
              <a:p>
                <a:pPr marL="514350" indent="-514350">
                  <a:buAutoNum type="arabicParenBoth"/>
                </a:pPr>
                <a:r>
                  <a:rPr lang="en-US" dirty="0" smtClean="0"/>
                  <a:t> 2x=10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932" t="-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844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Closing Questions</a:t>
            </a:r>
            <a:endParaRPr lang="en-US" sz="40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Write down the answer to the following questions.  Be prepared to discuss the answers in class.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How are equations graphed using slope/intercept form?</a:t>
                </a:r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Part 1:  Use any method to graph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3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+2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=14</m:t>
                    </m:r>
                  </m:oMath>
                </a14:m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>Part 2: Which method did you use and why?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62" t="-1200" r="-2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146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17411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Homework Assignment</a:t>
            </a:r>
          </a:p>
        </p:txBody>
      </p:sp>
    </p:spTree>
    <p:extLst>
      <p:ext uri="{BB962C8B-B14F-4D97-AF65-F5344CB8AC3E}">
        <p14:creationId xmlns:p14="http://schemas.microsoft.com/office/powerpoint/2010/main" val="281068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Four Types of Slopes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1625" y="1527175"/>
            <a:ext cx="8504238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 pitchFamily="18" charset="2"/>
              <a:buNone/>
            </a:pPr>
            <a:r>
              <a:rPr lang="en-US" sz="2000" b="1" dirty="0" smtClean="0"/>
              <a:t>Rule</a:t>
            </a:r>
            <a:r>
              <a:rPr lang="en-US" sz="2000" dirty="0" smtClean="0"/>
              <a:t>: </a:t>
            </a:r>
            <a:r>
              <a:rPr lang="en-US" sz="2000" i="1" dirty="0" smtClean="0"/>
              <a:t>When reading a graph, it is important to read from left to right. Just like English, the Coordinate Plane is read from left to right.</a:t>
            </a:r>
          </a:p>
          <a:p>
            <a:endParaRPr lang="en-US" dirty="0" smtClean="0"/>
          </a:p>
          <a:p>
            <a:pPr>
              <a:buFont typeface="Wingdings 2" pitchFamily="18" charset="2"/>
              <a:buNone/>
            </a:pP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6819901" y="3924300"/>
            <a:ext cx="2362200" cy="3175"/>
          </a:xfrm>
          <a:prstGeom prst="straightConnector1">
            <a:avLst/>
          </a:prstGeom>
          <a:ln w="539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533400" y="2438400"/>
            <a:ext cx="6324600" cy="3352800"/>
            <a:chOff x="533400" y="2438400"/>
            <a:chExt cx="6324600" cy="3352800"/>
          </a:xfrm>
        </p:grpSpPr>
        <p:cxnSp>
          <p:nvCxnSpPr>
            <p:cNvPr id="7" name="Straight Arrow Connector 6"/>
            <p:cNvCxnSpPr/>
            <p:nvPr/>
          </p:nvCxnSpPr>
          <p:spPr>
            <a:xfrm rot="5400000" flipH="1" flipV="1">
              <a:off x="190500" y="2781300"/>
              <a:ext cx="2514600" cy="1828800"/>
            </a:xfrm>
            <a:prstGeom prst="straightConnector1">
              <a:avLst/>
            </a:prstGeom>
            <a:ln w="53975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rot="16200000" flipV="1">
              <a:off x="2552700" y="3619500"/>
              <a:ext cx="2438400" cy="1905000"/>
            </a:xfrm>
            <a:prstGeom prst="straightConnector1">
              <a:avLst/>
            </a:prstGeom>
            <a:ln w="53975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4495800" y="3276600"/>
              <a:ext cx="2362200" cy="1588"/>
            </a:xfrm>
            <a:prstGeom prst="straightConnector1">
              <a:avLst/>
            </a:prstGeom>
            <a:ln w="53975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5286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1625" y="228600"/>
            <a:ext cx="8534400" cy="7588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smtClean="0"/>
              <a:t>Slope Formula</a:t>
            </a:r>
            <a:endParaRPr lang="en-US" sz="4800" b="1"/>
          </a:p>
        </p:txBody>
      </p:sp>
      <p:sp>
        <p:nvSpPr>
          <p:cNvPr id="5" name="Content Placeholder 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01625" y="1371600"/>
            <a:ext cx="4038600" cy="4681538"/>
          </a:xfrm>
          <a:prstGeom prst="rect">
            <a:avLst/>
          </a:prstGeom>
          <a:blipFill rotWithShape="1">
            <a:blip r:embed="rId2"/>
            <a:stretch>
              <a:fillRect l="-1056" t="-1563" r="-2564" b="-1302"/>
            </a:stretch>
          </a:blipFill>
          <a:extLst/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noFill/>
              </a:rPr>
              <a:t> </a:t>
            </a:r>
            <a:endParaRPr lang="en-US">
              <a:noFill/>
            </a:endParaRPr>
          </a:p>
        </p:txBody>
      </p:sp>
      <p:sp>
        <p:nvSpPr>
          <p:cNvPr id="6" name="Content Placeholder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800600" y="1371600"/>
            <a:ext cx="4038600" cy="4681538"/>
          </a:xfrm>
          <a:prstGeom prst="rect">
            <a:avLst/>
          </a:prstGeom>
          <a:blipFill rotWithShape="1">
            <a:blip r:embed="rId3"/>
            <a:stretch>
              <a:fillRect l="-1662" t="-1432" r="-1208"/>
            </a:stretch>
          </a:blipFill>
          <a:extLst/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noFill/>
              </a:rPr>
              <a:t> </a:t>
            </a:r>
            <a:endParaRPr lang="en-US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420311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01625" y="228600"/>
            <a:ext cx="8534400" cy="7588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smtClean="0"/>
              <a:t>Special Cases</a:t>
            </a:r>
            <a:endParaRPr lang="en-US" sz="4800" b="1"/>
          </a:p>
        </p:txBody>
      </p:sp>
      <p:sp>
        <p:nvSpPr>
          <p:cNvPr id="3" name="Content Placeholder 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01625" y="1371600"/>
            <a:ext cx="4038600" cy="4681538"/>
          </a:xfrm>
          <a:prstGeom prst="rect">
            <a:avLst/>
          </a:prstGeom>
          <a:blipFill rotWithShape="1">
            <a:blip r:embed="rId2"/>
            <a:stretch>
              <a:fillRect l="-2413" t="-1042"/>
            </a:stretch>
          </a:blipFill>
          <a:extLst/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noFill/>
              </a:rPr>
              <a:t> </a:t>
            </a:r>
            <a:endParaRPr lang="en-US">
              <a:noFill/>
            </a:endParaRPr>
          </a:p>
        </p:txBody>
      </p:sp>
      <p:sp>
        <p:nvSpPr>
          <p:cNvPr id="4" name="Content Placeholder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800600" y="1371600"/>
            <a:ext cx="4038600" cy="4681538"/>
          </a:xfrm>
          <a:prstGeom prst="rect">
            <a:avLst/>
          </a:prstGeom>
          <a:blipFill rotWithShape="1">
            <a:blip r:embed="rId3"/>
            <a:stretch>
              <a:fillRect l="-2417" t="-1042" r="-1813"/>
            </a:stretch>
          </a:blipFill>
          <a:extLst/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noFill/>
              </a:rPr>
              <a:t> </a:t>
            </a:r>
            <a:endParaRPr lang="en-US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259564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Slope/Intercept Form</a:t>
            </a:r>
            <a:endParaRPr lang="en-US" sz="48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Slope/Intercept form of an equation</a:t>
                </a:r>
                <a:r>
                  <a:rPr lang="en-US" dirty="0" smtClean="0"/>
                  <a:t>: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𝒚</m:t>
                    </m:r>
                    <m:r>
                      <a:rPr lang="en-US" b="1" i="1" dirty="0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en-US" b="1" i="1" dirty="0" err="1" smtClean="0">
                        <a:solidFill>
                          <a:srgbClr val="FF0000"/>
                        </a:solidFill>
                        <a:latin typeface="Cambria Math"/>
                      </a:rPr>
                      <m:t>𝒎𝒙</m:t>
                    </m:r>
                    <m:r>
                      <a:rPr lang="en-US" b="1" i="1" dirty="0" err="1" smtClean="0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en-US" b="1" i="1" dirty="0" err="1" smtClean="0">
                        <a:solidFill>
                          <a:srgbClr val="FF0000"/>
                        </a:solidFill>
                        <a:latin typeface="Cambria Math"/>
                      </a:rPr>
                      <m:t>𝒃</m:t>
                    </m:r>
                  </m:oMath>
                </a14:m>
                <a:endParaRPr lang="en-US" b="1" dirty="0" smtClean="0">
                  <a:solidFill>
                    <a:srgbClr val="FF0000"/>
                  </a:solidFill>
                </a:endParaRPr>
              </a:p>
              <a:p>
                <a:r>
                  <a:rPr lang="en-US" b="1" dirty="0" smtClean="0"/>
                  <a:t>m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slope of a line</a:t>
                </a:r>
              </a:p>
              <a:p>
                <a:r>
                  <a:rPr lang="en-US" b="1" dirty="0" smtClean="0"/>
                  <a:t>b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the y-intercept; where it crosses the y-axis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2568" t="-1042" r="-36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000" b="1" dirty="0" smtClean="0"/>
                  <a:t>Directions</a:t>
                </a:r>
                <a:r>
                  <a:rPr lang="en-US" sz="2000" dirty="0" smtClean="0"/>
                  <a:t>: </a:t>
                </a:r>
                <a:r>
                  <a:rPr lang="en-US" sz="2000" i="1" dirty="0" smtClean="0"/>
                  <a:t>Rearrange the equation into slope/intercept form. Show all work.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arenBoth"/>
                </a:pP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−2</m:t>
                    </m:r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+3</m:t>
                    </m:r>
                    <m:r>
                      <a:rPr lang="en-US" i="1" dirty="0" smtClean="0">
                        <a:latin typeface="Cambria Math"/>
                      </a:rPr>
                      <m:t>𝑦</m:t>
                    </m:r>
                    <m:r>
                      <a:rPr lang="en-US" i="1" dirty="0" smtClean="0">
                        <a:latin typeface="Cambria Math"/>
                      </a:rPr>
                      <m:t>=6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arenBoth"/>
                </a:pPr>
                <a:endParaRPr lang="en-US" dirty="0"/>
              </a:p>
              <a:p>
                <a:pPr marL="514350" indent="-514350">
                  <a:buAutoNum type="arabicParenBoth"/>
                </a:pPr>
                <a:endParaRPr lang="en-US" dirty="0" smtClean="0"/>
              </a:p>
              <a:p>
                <a:pPr marL="514350" indent="-514350">
                  <a:buAutoNum type="arabicParenBoth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3</m:t>
                    </m:r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−</m:t>
                    </m:r>
                    <m:r>
                      <a:rPr lang="en-US" i="1" dirty="0" smtClean="0">
                        <a:latin typeface="Cambria Math"/>
                      </a:rPr>
                      <m:t>𝑦</m:t>
                    </m:r>
                    <m:r>
                      <a:rPr lang="en-US" i="1" dirty="0" smtClean="0">
                        <a:latin typeface="Cambria Math"/>
                      </a:rPr>
                      <m:t>=4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arenBoth"/>
                </a:pPr>
                <a:endParaRPr lang="en-US" dirty="0"/>
              </a:p>
              <a:p>
                <a:pPr marL="514350" indent="-514350">
                  <a:buAutoNum type="arabicParenBoth"/>
                </a:pPr>
                <a:endParaRPr lang="en-US" dirty="0" smtClean="0"/>
              </a:p>
              <a:p>
                <a:pPr marL="514350" indent="-514350">
                  <a:buAutoNum type="arabicParenBoth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5</m:t>
                    </m:r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+3</m:t>
                    </m:r>
                    <m:r>
                      <a:rPr lang="en-US" i="1" dirty="0" smtClean="0">
                        <a:latin typeface="Cambria Math"/>
                      </a:rPr>
                      <m:t>𝑦</m:t>
                    </m:r>
                    <m:r>
                      <a:rPr lang="en-US" i="1" dirty="0" smtClean="0">
                        <a:latin typeface="Cambria Math"/>
                      </a:rPr>
                      <m:t>=15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 l="-1662" t="-781" b="-16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974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Graphing Equations in Slope Intercept Form</a:t>
            </a:r>
            <a:endParaRPr lang="en-US" sz="28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Graph the equations on a Cartesian Plane. Use the graph paper provided.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arenBoth"/>
                </a:pPr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y</m:t>
                    </m:r>
                    <m:r>
                      <a:rPr lang="en-US" b="0" i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+2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arenBoth"/>
                </a:pPr>
                <a:endParaRPr lang="en-US" dirty="0"/>
              </a:p>
              <a:p>
                <a:pPr marL="514350" indent="-514350">
                  <a:buAutoNum type="arabicParenBoth"/>
                </a:pPr>
                <a:endParaRPr lang="en-US" dirty="0" smtClean="0"/>
              </a:p>
              <a:p>
                <a:pPr marL="514350" indent="-514350">
                  <a:buAutoNum type="arabicParenBoth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=3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−4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arenBoth"/>
                </a:pPr>
                <a:endParaRPr lang="en-US" dirty="0"/>
              </a:p>
              <a:p>
                <a:pPr marL="514350" indent="-514350">
                  <a:buAutoNum type="arabicParenBoth"/>
                </a:pPr>
                <a:endParaRPr lang="en-US" dirty="0" smtClean="0"/>
              </a:p>
              <a:p>
                <a:pPr marL="514350" indent="-514350">
                  <a:buAutoNum type="arabicParenBoth"/>
                </a:pPr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−5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+5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219" t="-18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818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01625" y="228600"/>
            <a:ext cx="8534400" cy="7588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/>
              <a:t>Special Case Acronyms  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01625" y="1371600"/>
            <a:ext cx="4038600" cy="468153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 2" pitchFamily="18" charset="2"/>
              <a:buNone/>
            </a:pPr>
            <a:r>
              <a:rPr lang="en-US" sz="7200" b="1" dirty="0" smtClean="0"/>
              <a:t>HOY</a:t>
            </a:r>
          </a:p>
          <a:p>
            <a:pPr algn="ctr">
              <a:buFont typeface="Wingdings 2" pitchFamily="18" charset="2"/>
              <a:buNone/>
            </a:pPr>
            <a:endParaRPr lang="en-US" dirty="0" smtClean="0"/>
          </a:p>
          <a:p>
            <a:pPr>
              <a:buFont typeface="Wingdings 2" pitchFamily="18" charset="2"/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H</a:t>
            </a:r>
            <a:r>
              <a:rPr lang="en-US" sz="2400" dirty="0" smtClean="0"/>
              <a:t>: </a:t>
            </a:r>
            <a:r>
              <a:rPr lang="en-US" sz="2400" i="1" dirty="0" smtClean="0">
                <a:solidFill>
                  <a:srgbClr val="FF0000"/>
                </a:solidFill>
              </a:rPr>
              <a:t>H</a:t>
            </a:r>
            <a:r>
              <a:rPr lang="en-US" sz="2400" i="1" dirty="0" smtClean="0"/>
              <a:t>orizontal Line</a:t>
            </a:r>
          </a:p>
          <a:p>
            <a:pPr>
              <a:buFont typeface="Wingdings 2" pitchFamily="18" charset="2"/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O</a:t>
            </a:r>
            <a:r>
              <a:rPr lang="en-US" sz="2400" dirty="0" smtClean="0"/>
              <a:t>: </a:t>
            </a:r>
            <a:r>
              <a:rPr lang="en-US" sz="2400" i="1" dirty="0" smtClean="0"/>
              <a:t>0 slope as in </a:t>
            </a:r>
            <a:r>
              <a:rPr lang="en-US" sz="2400" i="1" dirty="0" smtClean="0">
                <a:solidFill>
                  <a:srgbClr val="FF0000"/>
                </a:solidFill>
              </a:rPr>
              <a:t>zero</a:t>
            </a:r>
            <a:r>
              <a:rPr lang="en-US" sz="2400" i="1" dirty="0" smtClean="0"/>
              <a:t> slope</a:t>
            </a:r>
          </a:p>
          <a:p>
            <a:pPr>
              <a:buFont typeface="Wingdings 2" pitchFamily="18" charset="2"/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Y</a:t>
            </a:r>
            <a:r>
              <a:rPr lang="en-US" sz="2400" dirty="0" smtClean="0"/>
              <a:t>:  </a:t>
            </a:r>
            <a:r>
              <a:rPr lang="en-US" sz="2400" i="1" dirty="0" smtClean="0">
                <a:solidFill>
                  <a:srgbClr val="FF0000"/>
                </a:solidFill>
              </a:rPr>
              <a:t>Y</a:t>
            </a:r>
            <a:r>
              <a:rPr lang="en-US" sz="2400" i="1" dirty="0" smtClean="0"/>
              <a:t>-intercept</a:t>
            </a:r>
            <a:endParaRPr lang="en-US" sz="2400" i="1" dirty="0"/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4800600" y="1371600"/>
            <a:ext cx="4038600" cy="468153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 2" pitchFamily="18" charset="2"/>
              <a:buNone/>
            </a:pPr>
            <a:r>
              <a:rPr lang="en-US" sz="7200" b="1" dirty="0" smtClean="0"/>
              <a:t>VUX</a:t>
            </a:r>
            <a:endParaRPr lang="en-US" b="1" dirty="0" smtClean="0"/>
          </a:p>
          <a:p>
            <a:pPr>
              <a:buFont typeface="Wingdings 2" pitchFamily="18" charset="2"/>
              <a:buNone/>
            </a:pPr>
            <a:endParaRPr lang="en-US" dirty="0" smtClean="0"/>
          </a:p>
          <a:p>
            <a:pPr>
              <a:buFont typeface="Wingdings 2" pitchFamily="18" charset="2"/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V</a:t>
            </a:r>
            <a:r>
              <a:rPr lang="en-US" sz="2400" dirty="0" smtClean="0"/>
              <a:t>: </a:t>
            </a:r>
            <a:r>
              <a:rPr lang="en-US" sz="2400" i="1" dirty="0" smtClean="0">
                <a:solidFill>
                  <a:srgbClr val="0070C0"/>
                </a:solidFill>
              </a:rPr>
              <a:t>V</a:t>
            </a:r>
            <a:r>
              <a:rPr lang="en-US" sz="2400" i="1" dirty="0" smtClean="0"/>
              <a:t>ertical Line</a:t>
            </a:r>
          </a:p>
          <a:p>
            <a:pPr>
              <a:buFont typeface="Wingdings 2" pitchFamily="18" charset="2"/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U</a:t>
            </a:r>
            <a:r>
              <a:rPr lang="en-US" sz="2400" dirty="0" smtClean="0"/>
              <a:t>: </a:t>
            </a:r>
            <a:r>
              <a:rPr lang="en-US" sz="2400" i="1" dirty="0" smtClean="0">
                <a:solidFill>
                  <a:srgbClr val="0070C0"/>
                </a:solidFill>
              </a:rPr>
              <a:t>Undefined</a:t>
            </a:r>
            <a:r>
              <a:rPr lang="en-US" sz="2400" i="1" dirty="0" smtClean="0"/>
              <a:t> slope</a:t>
            </a:r>
          </a:p>
          <a:p>
            <a:pPr>
              <a:buFont typeface="Wingdings 2" pitchFamily="18" charset="2"/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X</a:t>
            </a:r>
            <a:r>
              <a:rPr lang="en-US" sz="2400" dirty="0" smtClean="0"/>
              <a:t>: </a:t>
            </a:r>
            <a:r>
              <a:rPr lang="en-US" sz="2400" i="1" dirty="0" smtClean="0">
                <a:solidFill>
                  <a:srgbClr val="0070C0"/>
                </a:solidFill>
              </a:rPr>
              <a:t>X</a:t>
            </a:r>
            <a:r>
              <a:rPr lang="en-US" sz="2400" i="1" dirty="0" smtClean="0"/>
              <a:t>-intercept</a:t>
            </a:r>
            <a:endParaRPr lang="en-US" sz="2400" i="1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762000" y="4953000"/>
            <a:ext cx="2362200" cy="1588"/>
          </a:xfrm>
          <a:prstGeom prst="straightConnector1">
            <a:avLst/>
          </a:prstGeom>
          <a:ln w="539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 flipH="1" flipV="1">
            <a:off x="7506494" y="3711575"/>
            <a:ext cx="2362200" cy="1588"/>
          </a:xfrm>
          <a:prstGeom prst="straightConnector1">
            <a:avLst/>
          </a:prstGeom>
          <a:ln w="539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917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01625" y="228600"/>
            <a:ext cx="8534400" cy="7588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Really Special Cases</a:t>
            </a:r>
            <a:endParaRPr lang="en-US" b="1" dirty="0"/>
          </a:p>
        </p:txBody>
      </p:sp>
      <p:sp>
        <p:nvSpPr>
          <p:cNvPr id="3" name="Content Placeholder 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01625" y="1371600"/>
            <a:ext cx="4038600" cy="4681538"/>
          </a:xfrm>
          <a:prstGeom prst="rect">
            <a:avLst/>
          </a:prstGeom>
          <a:blipFill rotWithShape="1">
            <a:blip r:embed="rId2"/>
            <a:stretch>
              <a:fillRect l="-1207" t="-651"/>
            </a:stretch>
          </a:blipFill>
          <a:extLst/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noFill/>
              </a:rPr>
              <a:t> </a:t>
            </a:r>
            <a:endParaRPr lang="en-US" dirty="0">
              <a:noFill/>
            </a:endParaRPr>
          </a:p>
        </p:txBody>
      </p:sp>
      <p:sp>
        <p:nvSpPr>
          <p:cNvPr id="4" name="Content Placeholder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800600" y="1371600"/>
            <a:ext cx="4038600" cy="4681538"/>
          </a:xfrm>
          <a:prstGeom prst="rect">
            <a:avLst/>
          </a:prstGeom>
          <a:blipFill rotWithShape="1">
            <a:blip r:embed="rId3"/>
            <a:stretch>
              <a:fillRect l="-1360" t="-651" r="-2266"/>
            </a:stretch>
          </a:blipFill>
          <a:extLst/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noFill/>
              </a:rPr>
              <a:t> </a:t>
            </a:r>
            <a:endParaRPr lang="en-US" dirty="0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22711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Standard Form</a:t>
            </a:r>
            <a:endParaRPr lang="en-US" sz="48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1" dirty="0" smtClean="0"/>
                  <a:t>Standard Form of an Equation</a:t>
                </a:r>
                <a:r>
                  <a:rPr lang="en-US" dirty="0" smtClean="0"/>
                  <a:t>: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𝑨𝒙</m:t>
                    </m:r>
                    <m:r>
                      <a:rPr lang="en-US" b="1" i="1" dirty="0" smtClean="0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en-US" b="1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𝑩𝒚</m:t>
                    </m:r>
                    <m:r>
                      <a:rPr lang="en-US" b="1" i="1" dirty="0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en-US" b="1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𝑪</m:t>
                    </m:r>
                  </m:oMath>
                </a14:m>
                <a:endParaRPr lang="en-US" b="1" dirty="0" smtClean="0">
                  <a:solidFill>
                    <a:srgbClr val="FF0000"/>
                  </a:solidFill>
                </a:endParaRPr>
              </a:p>
              <a:p>
                <a:r>
                  <a:rPr lang="en-US" i="1" dirty="0" smtClean="0"/>
                  <a:t>X has to be positive</a:t>
                </a:r>
              </a:p>
              <a:p>
                <a:r>
                  <a:rPr lang="en-US" i="1" dirty="0" smtClean="0"/>
                  <a:t>No fractions</a:t>
                </a:r>
              </a:p>
              <a:p>
                <a:r>
                  <a:rPr lang="en-US" i="1" dirty="0" smtClean="0"/>
                  <a:t>No Common Factors</a:t>
                </a:r>
                <a:endParaRPr lang="en-US" i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2568" t="-10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000" b="1" dirty="0" smtClean="0"/>
                  <a:t>Directions</a:t>
                </a:r>
                <a:r>
                  <a:rPr lang="en-US" sz="2000" dirty="0" smtClean="0"/>
                  <a:t>: </a:t>
                </a:r>
                <a:r>
                  <a:rPr lang="en-US" sz="2000" i="1" dirty="0" smtClean="0"/>
                  <a:t>Rearrange the equation into Standard Form. Show all work.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arenBoth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𝑦</m:t>
                    </m:r>
                    <m:r>
                      <a:rPr lang="en-US" i="1" dirty="0" smtClean="0">
                        <a:latin typeface="Cambria Math"/>
                      </a:rPr>
                      <m:t>=2</m:t>
                    </m:r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+3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arenBoth"/>
                </a:pPr>
                <a:endParaRPr lang="en-US" dirty="0" smtClean="0"/>
              </a:p>
              <a:p>
                <a:pPr marL="514350" indent="-514350">
                  <a:buAutoNum type="arabicParenBoth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=4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+5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arenBoth"/>
                </a:pPr>
                <a:endParaRPr lang="en-US" dirty="0" smtClean="0"/>
              </a:p>
              <a:p>
                <a:pPr marL="514350" indent="-514350">
                  <a:buAutoNum type="arabicParenBoth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2</m:t>
                    </m:r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+4</m:t>
                    </m:r>
                    <m:r>
                      <a:rPr lang="en-US" i="1" dirty="0" smtClean="0">
                        <a:latin typeface="Cambria Math"/>
                      </a:rPr>
                      <m:t>𝑦</m:t>
                    </m:r>
                    <m:r>
                      <a:rPr lang="en-US" i="1" dirty="0" smtClean="0">
                        <a:latin typeface="Cambria Math"/>
                      </a:rPr>
                      <m:t>=10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 l="-1662" t="-7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478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101</TotalTime>
  <Words>448</Words>
  <Application>Microsoft Office PowerPoint</Application>
  <PresentationFormat>On-screen Show (4:3)</PresentationFormat>
  <Paragraphs>92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Civic</vt:lpstr>
      <vt:lpstr>Unit 1 – Section 2 “Linear Equations”</vt:lpstr>
      <vt:lpstr>Four Types of Slopes</vt:lpstr>
      <vt:lpstr>PowerPoint Presentation</vt:lpstr>
      <vt:lpstr>PowerPoint Presentation</vt:lpstr>
      <vt:lpstr>Slope/Intercept Form</vt:lpstr>
      <vt:lpstr>Graphing Equations in Slope Intercept Form</vt:lpstr>
      <vt:lpstr>PowerPoint Presentation</vt:lpstr>
      <vt:lpstr>PowerPoint Presentation</vt:lpstr>
      <vt:lpstr>Standard Form</vt:lpstr>
      <vt:lpstr>PowerPoint Presentation</vt:lpstr>
      <vt:lpstr>PowerPoint Presentation</vt:lpstr>
      <vt:lpstr>Writing Equations by Solving for Y.</vt:lpstr>
      <vt:lpstr>Closing Questions</vt:lpstr>
      <vt:lpstr>Homework Assignment</vt:lpstr>
    </vt:vector>
  </TitlesOfParts>
  <Company>Jeffco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– Section 2 “Linear Equations”</dc:title>
  <dc:creator>User</dc:creator>
  <cp:lastModifiedBy>User</cp:lastModifiedBy>
  <cp:revision>3</cp:revision>
  <dcterms:created xsi:type="dcterms:W3CDTF">2016-08-04T22:08:04Z</dcterms:created>
  <dcterms:modified xsi:type="dcterms:W3CDTF">2016-08-22T17:10:26Z</dcterms:modified>
</cp:coreProperties>
</file>