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354" y="13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96BB4D55-73B8-4FBD-BC90-DF4D9F325BA7}" type="datetimeFigureOut">
              <a:rPr lang="en-US" smtClean="0"/>
              <a:pPr/>
              <a:t>8/26/2016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20853E2-FD3F-4ADC-908C-6D2F1C4EC4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1- Section 3“Functions, and Evaluating Functions”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Objective Covered 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The student will understand the differences and similarities of relation and functions.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57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Homework Assignment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07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The Coordinate Plane</a:t>
            </a:r>
            <a:endParaRPr lang="en-US" sz="4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274320" indent="-274320">
              <a:buNone/>
              <a:defRPr/>
            </a:pPr>
            <a:r>
              <a:rPr lang="en-US" dirty="0"/>
              <a:t>Definitions:</a:t>
            </a:r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b="1" u="sng" dirty="0"/>
              <a:t>Cartesian plane</a:t>
            </a:r>
            <a:r>
              <a:rPr lang="en-US" dirty="0"/>
              <a:t>: A graph using two variables x and y.</a:t>
            </a:r>
          </a:p>
          <a:p>
            <a:pPr marL="514350" indent="-514350">
              <a:buFont typeface="Wingdings 2"/>
              <a:buAutoNum type="arabicPeriod"/>
              <a:defRPr/>
            </a:pPr>
            <a:endParaRPr lang="en-US" dirty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b="1" u="sng" dirty="0"/>
              <a:t>X-axis</a:t>
            </a:r>
            <a:r>
              <a:rPr lang="en-US" dirty="0"/>
              <a:t>: The horizontal axis on a graph.</a:t>
            </a:r>
          </a:p>
          <a:p>
            <a:pPr marL="514350" indent="-514350">
              <a:buFont typeface="Wingdings 2"/>
              <a:buAutoNum type="arabicPeriod"/>
              <a:defRPr/>
            </a:pPr>
            <a:endParaRPr lang="en-US" dirty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b="1" u="sng" dirty="0"/>
              <a:t>Y-axis</a:t>
            </a:r>
            <a:r>
              <a:rPr lang="en-US" dirty="0"/>
              <a:t>: The vertical axis on a graph.</a:t>
            </a:r>
          </a:p>
          <a:p>
            <a:pPr marL="514350" indent="-514350">
              <a:buFont typeface="Wingdings 2"/>
              <a:buAutoNum type="arabicPeriod"/>
              <a:defRPr/>
            </a:pPr>
            <a:endParaRPr lang="en-US" dirty="0"/>
          </a:p>
          <a:p>
            <a:pPr marL="514350" indent="-514350">
              <a:buFont typeface="Wingdings 2"/>
              <a:buAutoNum type="arabicPeriod"/>
              <a:defRPr/>
            </a:pPr>
            <a:r>
              <a:rPr lang="en-US" b="1" u="sng" dirty="0"/>
              <a:t>Ordered pair</a:t>
            </a:r>
            <a:r>
              <a:rPr lang="en-US" dirty="0"/>
              <a:t>: A location, most commonly known as a point, denoted by (</a:t>
            </a:r>
            <a:r>
              <a:rPr lang="en-US" dirty="0" err="1"/>
              <a:t>x,y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4876800" y="1524000"/>
            <a:ext cx="3733800" cy="4038600"/>
            <a:chOff x="5029200" y="1676400"/>
            <a:chExt cx="3429000" cy="3505200"/>
          </a:xfrm>
        </p:grpSpPr>
        <p:cxnSp>
          <p:nvCxnSpPr>
            <p:cNvPr id="6" name="Straight Arrow Connector 5"/>
            <p:cNvCxnSpPr/>
            <p:nvPr/>
          </p:nvCxnSpPr>
          <p:spPr>
            <a:xfrm rot="5400000">
              <a:off x="5029994" y="3656806"/>
              <a:ext cx="3048000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Arrow Connector 6"/>
            <p:cNvCxnSpPr/>
            <p:nvPr/>
          </p:nvCxnSpPr>
          <p:spPr>
            <a:xfrm>
              <a:off x="5029200" y="3657600"/>
              <a:ext cx="3122613" cy="1588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23"/>
            <p:cNvSpPr txBox="1">
              <a:spLocks noChangeArrowheads="1"/>
            </p:cNvSpPr>
            <p:nvPr/>
          </p:nvSpPr>
          <p:spPr bwMode="auto">
            <a:xfrm>
              <a:off x="8153400" y="3429000"/>
              <a:ext cx="304800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9" name="TextBox 24"/>
            <p:cNvSpPr txBox="1">
              <a:spLocks noChangeArrowheads="1"/>
            </p:cNvSpPr>
            <p:nvPr/>
          </p:nvSpPr>
          <p:spPr bwMode="auto">
            <a:xfrm>
              <a:off x="6400800" y="1676400"/>
              <a:ext cx="304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36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07848"/>
            <a:ext cx="8534400" cy="75895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Quadrants</a:t>
            </a:r>
            <a:endParaRPr lang="en-US" sz="5400" b="1" dirty="0">
              <a:solidFill>
                <a:schemeClr val="tx1"/>
              </a:solidFill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301625" y="384175"/>
            <a:ext cx="8613775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i="1" dirty="0"/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4835395" y="3294012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>
                <a:latin typeface="Georgia" pitchFamily="18" charset="0"/>
              </a:rPr>
              <a:t> (+,+)</a:t>
            </a:r>
          </a:p>
        </p:txBody>
      </p:sp>
      <p:sp>
        <p:nvSpPr>
          <p:cNvPr id="13" name="TextBox 13"/>
          <p:cNvSpPr txBox="1">
            <a:spLocks noChangeArrowheads="1"/>
          </p:cNvSpPr>
          <p:nvPr/>
        </p:nvSpPr>
        <p:spPr bwMode="auto">
          <a:xfrm>
            <a:off x="250371" y="1456117"/>
            <a:ext cx="8229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i="1" dirty="0">
                <a:latin typeface="Georgia" pitchFamily="18" charset="0"/>
              </a:rPr>
              <a:t>A Coordinate plane is divided into four parts, denoted by Roman Numerals.</a:t>
            </a:r>
            <a:endParaRPr lang="en-US" dirty="0">
              <a:latin typeface="Georgia" pitchFamily="18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905002" y="1694656"/>
            <a:ext cx="5752252" cy="4553744"/>
            <a:chOff x="457200" y="2098675"/>
            <a:chExt cx="4038600" cy="4256088"/>
          </a:xfrm>
        </p:grpSpPr>
        <p:cxnSp>
          <p:nvCxnSpPr>
            <p:cNvPr id="15" name="Straight Arrow Connector 14"/>
            <p:cNvCxnSpPr/>
            <p:nvPr/>
          </p:nvCxnSpPr>
          <p:spPr bwMode="auto">
            <a:xfrm rot="5400000">
              <a:off x="285750" y="4386264"/>
              <a:ext cx="3935412" cy="1586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457200" y="4386263"/>
              <a:ext cx="3678238" cy="1587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7"/>
            <p:cNvSpPr txBox="1">
              <a:spLocks noChangeArrowheads="1"/>
            </p:cNvSpPr>
            <p:nvPr/>
          </p:nvSpPr>
          <p:spPr bwMode="auto">
            <a:xfrm>
              <a:off x="4136813" y="4091691"/>
              <a:ext cx="358987" cy="476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8" name="TextBox 8"/>
            <p:cNvSpPr txBox="1">
              <a:spLocks noChangeArrowheads="1"/>
            </p:cNvSpPr>
            <p:nvPr/>
          </p:nvSpPr>
          <p:spPr bwMode="auto">
            <a:xfrm>
              <a:off x="2072640" y="2098675"/>
              <a:ext cx="358987" cy="4919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dirty="0">
                  <a:latin typeface="Georgia" pitchFamily="18" charset="0"/>
                </a:rPr>
                <a:t>Y</a:t>
              </a:r>
            </a:p>
          </p:txBody>
        </p:sp>
        <p:sp>
          <p:nvSpPr>
            <p:cNvPr id="19" name="TextBox 10"/>
            <p:cNvSpPr txBox="1">
              <a:spLocks noChangeArrowheads="1"/>
            </p:cNvSpPr>
            <p:nvPr/>
          </p:nvSpPr>
          <p:spPr bwMode="auto">
            <a:xfrm>
              <a:off x="2514600" y="4648200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 (+,-)</a:t>
              </a:r>
            </a:p>
          </p:txBody>
        </p:sp>
        <p:sp>
          <p:nvSpPr>
            <p:cNvPr id="20" name="TextBox 11"/>
            <p:cNvSpPr txBox="1">
              <a:spLocks noChangeArrowheads="1"/>
            </p:cNvSpPr>
            <p:nvPr/>
          </p:nvSpPr>
          <p:spPr bwMode="auto">
            <a:xfrm>
              <a:off x="762000" y="4648200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 (-,-)</a:t>
              </a:r>
            </a:p>
          </p:txBody>
        </p:sp>
        <p:sp>
          <p:nvSpPr>
            <p:cNvPr id="21" name="TextBox 12"/>
            <p:cNvSpPr txBox="1">
              <a:spLocks noChangeArrowheads="1"/>
            </p:cNvSpPr>
            <p:nvPr/>
          </p:nvSpPr>
          <p:spPr bwMode="auto">
            <a:xfrm>
              <a:off x="762000" y="3581400"/>
              <a:ext cx="1066800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 (-,+)</a:t>
              </a:r>
            </a:p>
          </p:txBody>
        </p:sp>
        <p:sp>
          <p:nvSpPr>
            <p:cNvPr id="22" name="TextBox 14"/>
            <p:cNvSpPr txBox="1">
              <a:spLocks noChangeArrowheads="1"/>
            </p:cNvSpPr>
            <p:nvPr/>
          </p:nvSpPr>
          <p:spPr bwMode="auto">
            <a:xfrm>
              <a:off x="685800" y="5105400"/>
              <a:ext cx="114300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4400">
                  <a:latin typeface="Georgia" pitchFamily="18" charset="0"/>
                </a:rPr>
                <a:t>III</a:t>
              </a:r>
            </a:p>
          </p:txBody>
        </p:sp>
        <p:sp>
          <p:nvSpPr>
            <p:cNvPr id="23" name="TextBox 15"/>
            <p:cNvSpPr txBox="1">
              <a:spLocks noChangeArrowheads="1"/>
            </p:cNvSpPr>
            <p:nvPr/>
          </p:nvSpPr>
          <p:spPr bwMode="auto">
            <a:xfrm>
              <a:off x="2590800" y="2735263"/>
              <a:ext cx="609600" cy="769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/>
              <a:r>
                <a:rPr lang="en-US" sz="4400">
                  <a:latin typeface="Georgia" pitchFamily="18" charset="0"/>
                </a:rPr>
                <a:t>I</a:t>
              </a:r>
              <a:endParaRPr lang="en-US" sz="4800">
                <a:latin typeface="Georgia" pitchFamily="18" charset="0"/>
              </a:endParaRPr>
            </a:p>
          </p:txBody>
        </p:sp>
        <p:sp>
          <p:nvSpPr>
            <p:cNvPr id="24" name="TextBox 16"/>
            <p:cNvSpPr txBox="1">
              <a:spLocks noChangeArrowheads="1"/>
            </p:cNvSpPr>
            <p:nvPr/>
          </p:nvSpPr>
          <p:spPr bwMode="auto">
            <a:xfrm>
              <a:off x="2514600" y="5105400"/>
              <a:ext cx="99060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4400">
                  <a:latin typeface="Georgia" pitchFamily="18" charset="0"/>
                </a:rPr>
                <a:t>IV</a:t>
              </a:r>
            </a:p>
          </p:txBody>
        </p:sp>
        <p:sp>
          <p:nvSpPr>
            <p:cNvPr id="25" name="TextBox 17"/>
            <p:cNvSpPr txBox="1">
              <a:spLocks noChangeArrowheads="1"/>
            </p:cNvSpPr>
            <p:nvPr/>
          </p:nvSpPr>
          <p:spPr bwMode="auto">
            <a:xfrm>
              <a:off x="762000" y="2743200"/>
              <a:ext cx="838200" cy="769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 sz="4400" dirty="0">
                  <a:latin typeface="Georgia" pitchFamily="18" charset="0"/>
                </a:rPr>
                <a:t>II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5603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sz="6600" b="1" dirty="0" smtClean="0">
                <a:solidFill>
                  <a:schemeClr val="tx1"/>
                </a:solidFill>
              </a:rPr>
              <a:t>Relations</a:t>
            </a:r>
            <a:endParaRPr lang="en-US" sz="66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Relation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A set of ordered pairs.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Domain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All of the x values in a function.</a:t>
                </a:r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r>
                  <a:rPr lang="en-US" sz="2000" b="1" dirty="0" smtClean="0"/>
                  <a:t>Range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All of the y values in a function.</a:t>
                </a:r>
              </a:p>
              <a:p>
                <a:pPr marL="0" indent="0">
                  <a:buNone/>
                </a:pPr>
                <a:endParaRPr lang="en-US" sz="2000" i="1" dirty="0"/>
              </a:p>
              <a:p>
                <a:pPr marL="0" indent="0">
                  <a:buNone/>
                </a:pPr>
                <a:endParaRPr lang="en-US" sz="2000" i="1" dirty="0" smtClean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r>
                  <a:rPr lang="en-US" sz="2000" b="1" dirty="0" smtClean="0">
                    <a:solidFill>
                      <a:srgbClr val="FF0000"/>
                    </a:solidFill>
                  </a:rPr>
                  <a:t>Directions</a:t>
                </a:r>
                <a:r>
                  <a:rPr lang="en-US" sz="2000" dirty="0" smtClean="0">
                    <a:solidFill>
                      <a:srgbClr val="FF0000"/>
                    </a:solidFill>
                  </a:rPr>
                  <a:t>: </a:t>
                </a:r>
                <a:r>
                  <a:rPr lang="en-US" sz="2000" i="1" dirty="0" smtClean="0">
                    <a:solidFill>
                      <a:srgbClr val="FF0000"/>
                    </a:solidFill>
                  </a:rPr>
                  <a:t>Use the given relation to find the  domain and range.</a:t>
                </a:r>
              </a:p>
              <a:p>
                <a:pPr marL="0" indent="0">
                  <a:buNone/>
                </a:pPr>
                <a:endParaRPr lang="en-US" sz="2000" i="1" dirty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dPr>
                        <m:e>
                          <m:d>
                            <m:dPr>
                              <m:ctrlP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3,4</m:t>
                              </m:r>
                            </m:e>
                          </m:d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−2,1</m:t>
                              </m:r>
                            </m:e>
                          </m:d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1,1</m:t>
                              </m:r>
                            </m:e>
                          </m:d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3,5</m:t>
                              </m:r>
                            </m:e>
                          </m:d>
                          <m:r>
                            <a:rPr lang="en-US" sz="2000" i="1" dirty="0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,</m:t>
                          </m:r>
                          <m:d>
                            <m:dPr>
                              <m:ctrlP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</m:ctrlPr>
                            </m:dPr>
                            <m:e>
                              <m:r>
                                <a:rPr lang="en-US" sz="2000" i="1" dirty="0" smtClean="0">
                                  <a:solidFill>
                                    <a:srgbClr val="FF0000"/>
                                  </a:solidFill>
                                  <a:latin typeface="Cambria Math"/>
                                </a:rPr>
                                <m:t>0,−2</m:t>
                              </m:r>
                            </m:e>
                          </m:d>
                        </m:e>
                      </m:d>
                    </m:oMath>
                  </m:oMathPara>
                </a14:m>
                <a:endParaRPr lang="en-US" sz="20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000" i="1" dirty="0" smtClean="0">
                    <a:solidFill>
                      <a:srgbClr val="FF0000"/>
                    </a:solidFill>
                    <a:latin typeface="Cambria Math"/>
                  </a:rPr>
                  <a:t>		D:</a:t>
                </a:r>
              </a:p>
              <a:p>
                <a:pPr marL="0" indent="0">
                  <a:buNone/>
                </a:pPr>
                <a:r>
                  <a:rPr lang="en-US" sz="2000" i="1" dirty="0">
                    <a:solidFill>
                      <a:srgbClr val="FF0000"/>
                    </a:solidFill>
                    <a:latin typeface="Cambria Math"/>
                  </a:rPr>
                  <a:t>	</a:t>
                </a:r>
                <a:r>
                  <a:rPr lang="en-US" sz="2000" i="1" dirty="0" smtClean="0">
                    <a:solidFill>
                      <a:srgbClr val="FF0000"/>
                    </a:solidFill>
                    <a:latin typeface="Cambria Math"/>
                  </a:rPr>
                  <a:t>	R:</a:t>
                </a:r>
                <a:endParaRPr lang="en-US" sz="20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 cstate="print"/>
                <a:stretch>
                  <a:fillRect l="-789" t="-14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056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Oval 4"/>
          <p:cNvSpPr/>
          <p:nvPr/>
        </p:nvSpPr>
        <p:spPr>
          <a:xfrm>
            <a:off x="7391400" y="4876800"/>
            <a:ext cx="838200" cy="838200"/>
          </a:xfrm>
          <a:prstGeom prst="ellipse">
            <a:avLst/>
          </a:prstGeom>
          <a:ln w="38100"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301625" y="228600"/>
            <a:ext cx="8534400" cy="7588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/>
              <a:t>Functions</a:t>
            </a:r>
            <a:endParaRPr lang="en-US" b="1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1447800"/>
            <a:ext cx="8229600" cy="2667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None/>
              <a:defRPr/>
            </a:pPr>
            <a:r>
              <a:rPr lang="en-US" sz="1800" b="1" dirty="0"/>
              <a:t>Function</a:t>
            </a:r>
            <a:r>
              <a:rPr lang="en-US" sz="1800" dirty="0"/>
              <a:t>: </a:t>
            </a:r>
            <a:r>
              <a:rPr lang="en-US" sz="1800" i="1" dirty="0"/>
              <a:t>A set of ordered pairs in which all domain values are </a:t>
            </a:r>
            <a:r>
              <a:rPr lang="en-US" sz="1800" i="1" dirty="0" smtClean="0"/>
              <a:t>different.</a:t>
            </a:r>
            <a:endParaRPr lang="en-US" sz="1800" i="1" dirty="0"/>
          </a:p>
          <a:p>
            <a:pPr marL="274320" indent="-274320">
              <a:buFont typeface="Wingdings 2"/>
              <a:buNone/>
              <a:defRPr/>
            </a:pPr>
            <a:endParaRPr lang="en-US" sz="1800" b="1" dirty="0" smtClean="0"/>
          </a:p>
          <a:p>
            <a:pPr marL="274320" indent="-274320">
              <a:buFont typeface="Wingdings 2"/>
              <a:buNone/>
              <a:defRPr/>
            </a:pPr>
            <a:endParaRPr lang="en-US" sz="1800" b="1" dirty="0"/>
          </a:p>
          <a:p>
            <a:pPr marL="274320" indent="-274320">
              <a:buFont typeface="Wingdings 2"/>
              <a:buNone/>
              <a:defRPr/>
            </a:pPr>
            <a:r>
              <a:rPr lang="en-US" sz="1800" b="1" dirty="0" smtClean="0"/>
              <a:t>Vertical Line Test</a:t>
            </a:r>
            <a:r>
              <a:rPr lang="en-US" sz="1800" dirty="0" smtClean="0"/>
              <a:t>: </a:t>
            </a:r>
            <a:r>
              <a:rPr lang="en-US" sz="1800" i="1" dirty="0" smtClean="0"/>
              <a:t>If an imaginary vertical line passes through just one point on the graph, then it is a function.  If it crosses more than one point, it is not a function.</a:t>
            </a:r>
          </a:p>
          <a:p>
            <a:pPr marL="274320" indent="-274320">
              <a:buFont typeface="Wingdings 2"/>
              <a:buNone/>
              <a:defRPr/>
            </a:pPr>
            <a:endParaRPr lang="en-US" sz="1800" i="1" dirty="0" smtClean="0"/>
          </a:p>
          <a:p>
            <a:pPr marL="274320" indent="-274320">
              <a:buFont typeface="Wingdings 2"/>
              <a:buNone/>
              <a:defRPr/>
            </a:pPr>
            <a:r>
              <a:rPr lang="en-US" sz="1800" b="1" dirty="0" smtClean="0"/>
              <a:t>Directions</a:t>
            </a:r>
            <a:r>
              <a:rPr lang="en-US" sz="1800" dirty="0" smtClean="0"/>
              <a:t>: </a:t>
            </a:r>
            <a:r>
              <a:rPr lang="en-US" sz="1800" i="1" dirty="0" smtClean="0"/>
              <a:t>Use the vertical line test to determine which of the following graphs are functions.</a:t>
            </a:r>
          </a:p>
          <a:p>
            <a:pPr marL="274320" indent="-274320">
              <a:buFont typeface="Wingdings 2"/>
              <a:buNone/>
              <a:defRPr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52400" y="4267200"/>
            <a:ext cx="1981200" cy="1600200"/>
            <a:chOff x="152400" y="4038600"/>
            <a:chExt cx="1981200" cy="1600200"/>
          </a:xfrm>
        </p:grpSpPr>
        <p:cxnSp>
          <p:nvCxnSpPr>
            <p:cNvPr id="9" name="Straight Arrow Connector 8"/>
            <p:cNvCxnSpPr/>
            <p:nvPr/>
          </p:nvCxnSpPr>
          <p:spPr bwMode="auto">
            <a:xfrm rot="5400000">
              <a:off x="337344" y="4942682"/>
              <a:ext cx="139223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152400" y="4953000"/>
              <a:ext cx="1803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23"/>
            <p:cNvSpPr txBox="1">
              <a:spLocks noChangeArrowheads="1"/>
            </p:cNvSpPr>
            <p:nvPr/>
          </p:nvSpPr>
          <p:spPr bwMode="auto">
            <a:xfrm>
              <a:off x="1957493" y="4838700"/>
              <a:ext cx="176107" cy="168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2" name="TextBox 24"/>
            <p:cNvSpPr txBox="1">
              <a:spLocks noChangeArrowheads="1"/>
            </p:cNvSpPr>
            <p:nvPr/>
          </p:nvSpPr>
          <p:spPr bwMode="auto">
            <a:xfrm>
              <a:off x="944880" y="4038600"/>
              <a:ext cx="176107" cy="173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590800" y="4267200"/>
            <a:ext cx="1981200" cy="1600200"/>
            <a:chOff x="2590800" y="4038600"/>
            <a:chExt cx="1981200" cy="1600200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rot="5400000">
              <a:off x="2775744" y="4942682"/>
              <a:ext cx="139223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2590800" y="4943475"/>
              <a:ext cx="1803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23"/>
            <p:cNvSpPr txBox="1">
              <a:spLocks noChangeArrowheads="1"/>
            </p:cNvSpPr>
            <p:nvPr/>
          </p:nvSpPr>
          <p:spPr bwMode="auto">
            <a:xfrm>
              <a:off x="4395893" y="4838700"/>
              <a:ext cx="176107" cy="168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17" name="TextBox 24"/>
            <p:cNvSpPr txBox="1">
              <a:spLocks noChangeArrowheads="1"/>
            </p:cNvSpPr>
            <p:nvPr/>
          </p:nvSpPr>
          <p:spPr bwMode="auto">
            <a:xfrm>
              <a:off x="3383280" y="4038600"/>
              <a:ext cx="176107" cy="173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724400" y="4343400"/>
            <a:ext cx="1981200" cy="1600200"/>
            <a:chOff x="4724400" y="4038600"/>
            <a:chExt cx="1981200" cy="1600200"/>
          </a:xfrm>
        </p:grpSpPr>
        <p:cxnSp>
          <p:nvCxnSpPr>
            <p:cNvPr id="19" name="Straight Arrow Connector 18"/>
            <p:cNvCxnSpPr/>
            <p:nvPr/>
          </p:nvCxnSpPr>
          <p:spPr bwMode="auto">
            <a:xfrm rot="5400000">
              <a:off x="4909344" y="4942682"/>
              <a:ext cx="139223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/>
            <p:nvPr/>
          </p:nvCxnSpPr>
          <p:spPr bwMode="auto">
            <a:xfrm>
              <a:off x="4724400" y="4943475"/>
              <a:ext cx="1803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3"/>
            <p:cNvSpPr txBox="1">
              <a:spLocks noChangeArrowheads="1"/>
            </p:cNvSpPr>
            <p:nvPr/>
          </p:nvSpPr>
          <p:spPr bwMode="auto">
            <a:xfrm>
              <a:off x="6529493" y="4838700"/>
              <a:ext cx="176107" cy="168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22" name="TextBox 24"/>
            <p:cNvSpPr txBox="1">
              <a:spLocks noChangeArrowheads="1"/>
            </p:cNvSpPr>
            <p:nvPr/>
          </p:nvSpPr>
          <p:spPr bwMode="auto">
            <a:xfrm>
              <a:off x="5516880" y="4038600"/>
              <a:ext cx="176107" cy="173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81800" y="4343400"/>
            <a:ext cx="1981200" cy="1600200"/>
            <a:chOff x="6781800" y="4038600"/>
            <a:chExt cx="1981200" cy="1600200"/>
          </a:xfrm>
        </p:grpSpPr>
        <p:cxnSp>
          <p:nvCxnSpPr>
            <p:cNvPr id="24" name="Straight Arrow Connector 23"/>
            <p:cNvCxnSpPr/>
            <p:nvPr/>
          </p:nvCxnSpPr>
          <p:spPr bwMode="auto">
            <a:xfrm rot="5400000">
              <a:off x="6966744" y="4942682"/>
              <a:ext cx="1392237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6781800" y="4943475"/>
              <a:ext cx="1803400" cy="0"/>
            </a:xfrm>
            <a:prstGeom prst="straightConnector1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TextBox 23"/>
            <p:cNvSpPr txBox="1">
              <a:spLocks noChangeArrowheads="1"/>
            </p:cNvSpPr>
            <p:nvPr/>
          </p:nvSpPr>
          <p:spPr bwMode="auto">
            <a:xfrm>
              <a:off x="8586893" y="4838700"/>
              <a:ext cx="176107" cy="16860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X</a:t>
              </a:r>
            </a:p>
          </p:txBody>
        </p:sp>
        <p:sp>
          <p:nvSpPr>
            <p:cNvPr id="27" name="TextBox 24"/>
            <p:cNvSpPr txBox="1">
              <a:spLocks noChangeArrowheads="1"/>
            </p:cNvSpPr>
            <p:nvPr/>
          </p:nvSpPr>
          <p:spPr bwMode="auto">
            <a:xfrm>
              <a:off x="7574280" y="4038600"/>
              <a:ext cx="176107" cy="1739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r>
                <a:rPr lang="en-US">
                  <a:latin typeface="Georgia" pitchFamily="18" charset="0"/>
                </a:rPr>
                <a:t>Y</a:t>
              </a:r>
            </a:p>
          </p:txBody>
        </p:sp>
      </p:grpSp>
      <p:cxnSp>
        <p:nvCxnSpPr>
          <p:cNvPr id="28" name="Curved Connector 27"/>
          <p:cNvCxnSpPr/>
          <p:nvPr/>
        </p:nvCxnSpPr>
        <p:spPr>
          <a:xfrm flipV="1">
            <a:off x="4953000" y="4953000"/>
            <a:ext cx="1219200" cy="609600"/>
          </a:xfrm>
          <a:prstGeom prst="curvedConnector3">
            <a:avLst>
              <a:gd name="adj1" fmla="val 48929"/>
            </a:avLst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533400" y="4724400"/>
            <a:ext cx="1066800" cy="990600"/>
          </a:xfrm>
          <a:prstGeom prst="straightConnector1">
            <a:avLst/>
          </a:prstGeom>
          <a:ln w="3810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2819400" y="4724400"/>
            <a:ext cx="990600" cy="838200"/>
          </a:xfrm>
          <a:prstGeom prst="bentConnector3">
            <a:avLst>
              <a:gd name="adj1" fmla="val 50000"/>
            </a:avLst>
          </a:prstGeom>
          <a:ln w="444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914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Practice Problems</a:t>
            </a:r>
            <a:endParaRPr lang="en-US" sz="4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1800" b="1" dirty="0" smtClean="0"/>
                  <a:t>Directions</a:t>
                </a:r>
                <a:r>
                  <a:rPr lang="en-US" sz="1800" dirty="0" smtClean="0"/>
                  <a:t>: </a:t>
                </a:r>
                <a:r>
                  <a:rPr lang="en-US" sz="1600" i="1" dirty="0" smtClean="0"/>
                  <a:t>Given the relations, answer the questions.</a:t>
                </a:r>
              </a:p>
              <a:p>
                <a:pPr marL="0" indent="0">
                  <a:buNone/>
                </a:pPr>
                <a:endParaRPr lang="en-US" sz="1400" dirty="0"/>
              </a:p>
              <a:p>
                <a:pPr marL="0" indent="0">
                  <a:buNone/>
                </a:pPr>
                <a:endParaRPr lang="en-US" sz="1400" dirty="0" smtClean="0"/>
              </a:p>
              <a:p>
                <a:pPr marL="0" indent="0">
                  <a:buNone/>
                </a:pPr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A=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/>
                      </a:rPr>
                      <m:t>{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1,4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3,−2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,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2,4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−1,5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, </m:t>
                    </m:r>
                    <m:d>
                      <m:dPr>
                        <m:ctrlPr>
                          <a:rPr lang="en-US" sz="16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/>
                          </a:rPr>
                          <m:t>−3,1</m:t>
                        </m:r>
                      </m:e>
                    </m:d>
                    <m:r>
                      <a:rPr lang="en-US" sz="1600" b="0" i="1" smtClean="0">
                        <a:latin typeface="Cambria Math"/>
                      </a:rPr>
                      <m:t>}</m:t>
                    </m:r>
                  </m:oMath>
                </a14:m>
                <a:endParaRPr lang="en-US" sz="1600" dirty="0" smtClean="0"/>
              </a:p>
              <a:p>
                <a:pPr marL="0" indent="0">
                  <a:buNone/>
                </a:pPr>
                <a:r>
                  <a:rPr lang="en-US" sz="1600" dirty="0" smtClean="0"/>
                  <a:t>B= {(1,0),(-3,5),(-3,2),(-1,-2)}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1360" t="-6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4100" dirty="0"/>
          </a:p>
          <a:p>
            <a:pPr marL="0" indent="0">
              <a:buNone/>
            </a:pPr>
            <a:r>
              <a:rPr lang="en-US" sz="1500" i="1" dirty="0"/>
              <a:t>(1)       What is the domain?</a:t>
            </a:r>
          </a:p>
          <a:p>
            <a:pPr marL="0" indent="0">
              <a:buNone/>
            </a:pPr>
            <a:r>
              <a:rPr lang="en-US" sz="1500" i="1" dirty="0"/>
              <a:t>	A.</a:t>
            </a:r>
          </a:p>
          <a:p>
            <a:pPr marL="0" indent="0">
              <a:buNone/>
            </a:pPr>
            <a:r>
              <a:rPr lang="en-US" sz="1500" i="1" dirty="0"/>
              <a:t>	B</a:t>
            </a:r>
            <a:r>
              <a:rPr lang="en-US" sz="1500" i="1" dirty="0" smtClean="0"/>
              <a:t>.</a:t>
            </a:r>
          </a:p>
          <a:p>
            <a:pPr marL="0" indent="0">
              <a:buNone/>
            </a:pPr>
            <a:endParaRPr lang="en-US" sz="1500" i="1" dirty="0"/>
          </a:p>
          <a:p>
            <a:pPr marL="0" indent="0">
              <a:buNone/>
            </a:pPr>
            <a:r>
              <a:rPr lang="en-US" sz="1500" i="1" dirty="0"/>
              <a:t>(2)      What is the range?</a:t>
            </a:r>
          </a:p>
          <a:p>
            <a:pPr marL="400050" lvl="1" indent="0">
              <a:buNone/>
            </a:pPr>
            <a:r>
              <a:rPr lang="en-US" sz="1300" i="1" dirty="0"/>
              <a:t>	</a:t>
            </a:r>
            <a:r>
              <a:rPr lang="en-US" sz="1500" i="1" dirty="0">
                <a:solidFill>
                  <a:schemeClr val="tx1"/>
                </a:solidFill>
              </a:rPr>
              <a:t>A.</a:t>
            </a:r>
          </a:p>
          <a:p>
            <a:pPr marL="400050" lvl="1" indent="0">
              <a:buNone/>
            </a:pPr>
            <a:r>
              <a:rPr lang="en-US" sz="1500" i="1" dirty="0">
                <a:solidFill>
                  <a:schemeClr val="tx1"/>
                </a:solidFill>
              </a:rPr>
              <a:t>	B</a:t>
            </a:r>
            <a:r>
              <a:rPr lang="en-US" sz="1500" i="1" dirty="0" smtClean="0">
                <a:solidFill>
                  <a:schemeClr val="tx1"/>
                </a:solidFill>
              </a:rPr>
              <a:t>.</a:t>
            </a:r>
          </a:p>
          <a:p>
            <a:pPr marL="400050" lvl="1" indent="0">
              <a:buNone/>
            </a:pPr>
            <a:endParaRPr lang="en-US" sz="15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500" i="1" dirty="0"/>
              <a:t>(3)      Graph the points on a Coordinate Plane.</a:t>
            </a:r>
          </a:p>
          <a:p>
            <a:pPr marL="0" indent="0">
              <a:buNone/>
            </a:pPr>
            <a:r>
              <a:rPr lang="en-US" sz="1500" i="1" dirty="0"/>
              <a:t>	A.</a:t>
            </a:r>
          </a:p>
          <a:p>
            <a:pPr marL="0" indent="0">
              <a:buNone/>
            </a:pPr>
            <a:r>
              <a:rPr lang="en-US" sz="1500" i="1" dirty="0"/>
              <a:t>	B</a:t>
            </a:r>
            <a:r>
              <a:rPr lang="en-US" sz="1500" i="1" dirty="0" smtClean="0"/>
              <a:t>.</a:t>
            </a:r>
          </a:p>
          <a:p>
            <a:pPr marL="0" indent="0">
              <a:buNone/>
            </a:pPr>
            <a:endParaRPr lang="en-US" sz="1500" i="1" dirty="0"/>
          </a:p>
          <a:p>
            <a:pPr marL="0" indent="0">
              <a:buNone/>
            </a:pPr>
            <a:r>
              <a:rPr lang="en-US" sz="1500" i="1" dirty="0"/>
              <a:t>(4)      Label the quadrants in which each point </a:t>
            </a:r>
            <a:r>
              <a:rPr lang="en-US" sz="1500" i="1" dirty="0" smtClean="0"/>
              <a:t>	belongs </a:t>
            </a:r>
            <a:r>
              <a:rPr lang="en-US" sz="1500" i="1" dirty="0"/>
              <a:t>to.</a:t>
            </a:r>
          </a:p>
          <a:p>
            <a:pPr marL="0" indent="0">
              <a:buNone/>
            </a:pPr>
            <a:r>
              <a:rPr lang="en-US" sz="1500" i="1" dirty="0"/>
              <a:t>	A.</a:t>
            </a:r>
          </a:p>
          <a:p>
            <a:pPr marL="400050" lvl="1" indent="0">
              <a:buNone/>
            </a:pPr>
            <a:r>
              <a:rPr lang="en-US" sz="1500" i="1" dirty="0">
                <a:solidFill>
                  <a:schemeClr val="tx1"/>
                </a:solidFill>
              </a:rPr>
              <a:t>	B</a:t>
            </a:r>
            <a:r>
              <a:rPr lang="en-US" sz="1500" i="1" dirty="0" smtClean="0">
                <a:solidFill>
                  <a:schemeClr val="tx1"/>
                </a:solidFill>
              </a:rPr>
              <a:t>.</a:t>
            </a:r>
          </a:p>
          <a:p>
            <a:pPr marL="400050" lvl="1" indent="0">
              <a:buNone/>
            </a:pPr>
            <a:endParaRPr lang="en-US" sz="15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500" i="1" dirty="0"/>
              <a:t>(5)       Is the relation a function?</a:t>
            </a:r>
          </a:p>
          <a:p>
            <a:pPr marL="400050" lvl="1" indent="0">
              <a:buNone/>
            </a:pPr>
            <a:r>
              <a:rPr lang="en-US" sz="1300" i="1" dirty="0"/>
              <a:t>	</a:t>
            </a:r>
            <a:r>
              <a:rPr lang="en-US" sz="1500" i="1" dirty="0">
                <a:solidFill>
                  <a:schemeClr val="tx1"/>
                </a:solidFill>
              </a:rPr>
              <a:t>A.</a:t>
            </a:r>
          </a:p>
          <a:p>
            <a:pPr marL="400050" lvl="1" indent="0">
              <a:buNone/>
            </a:pPr>
            <a:r>
              <a:rPr lang="en-US" sz="1500" i="1" dirty="0">
                <a:solidFill>
                  <a:schemeClr val="tx1"/>
                </a:solidFill>
              </a:rPr>
              <a:t>	B.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706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b="1" dirty="0" smtClean="0">
                <a:solidFill>
                  <a:schemeClr val="tx1"/>
                </a:solidFill>
              </a:rPr>
              <a:t>Evaluating Functions</a:t>
            </a:r>
            <a:endParaRPr lang="en-US" sz="4800" b="1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1625" y="1373270"/>
            <a:ext cx="4038600" cy="4678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000" b="1" dirty="0" smtClean="0"/>
                  <a:t>Directions</a:t>
                </a:r>
                <a:r>
                  <a:rPr lang="en-US" sz="2000" dirty="0" smtClean="0"/>
                  <a:t>: </a:t>
                </a:r>
                <a:r>
                  <a:rPr lang="en-US" sz="2000" i="1" dirty="0" smtClean="0"/>
                  <a:t>Given the function </a:t>
                </a:r>
                <a14:m>
                  <m:oMath xmlns:m="http://schemas.openxmlformats.org/officeDocument/2006/math">
                    <m:r>
                      <a:rPr lang="en-US" sz="2000" i="1" dirty="0" smtClean="0">
                        <a:latin typeface="Cambria Math"/>
                      </a:rPr>
                      <m:t>𝑓</m:t>
                    </m:r>
                    <m:r>
                      <a:rPr lang="en-US" sz="2000" i="1" dirty="0" smtClean="0">
                        <a:latin typeface="Cambria Math"/>
                      </a:rPr>
                      <m:t>(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)=2</m:t>
                    </m:r>
                    <m:r>
                      <a:rPr lang="en-US" sz="2000" i="1" dirty="0" smtClean="0">
                        <a:latin typeface="Cambria Math"/>
                      </a:rPr>
                      <m:t>𝑥</m:t>
                    </m:r>
                    <m:r>
                      <a:rPr lang="en-US" sz="2000" i="1" dirty="0" smtClean="0">
                        <a:latin typeface="Cambria Math"/>
                      </a:rPr>
                      <m:t>−3</m:t>
                    </m:r>
                  </m:oMath>
                </a14:m>
                <a:r>
                  <a:rPr lang="en-US" sz="2000" i="1" dirty="0" smtClean="0"/>
                  <a:t>, find the value of each of the following. Show all work.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(−1)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(3)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  <a:p>
                <a:pPr marL="514350" indent="-514350">
                  <a:buAutoNum type="arabicParenBoth"/>
                </a:pP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  </m:t>
                    </m:r>
                    <m:r>
                      <a:rPr lang="en-US" i="1" dirty="0" smtClean="0">
                        <a:latin typeface="Cambria Math"/>
                      </a:rPr>
                      <m:t> </m:t>
                    </m:r>
                    <m:r>
                      <a:rPr lang="en-US" i="1" dirty="0" smtClean="0">
                        <a:latin typeface="Cambria Math"/>
                      </a:rPr>
                      <m:t>𝑓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b="0" i="1" smtClean="0">
                        <a:latin typeface="Cambria Math"/>
                      </a:rPr>
                      <m:t>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 cstate="print"/>
                <a:stretch>
                  <a:fillRect l="-1662" t="-7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23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b="1" dirty="0" smtClean="0">
                <a:solidFill>
                  <a:schemeClr val="tx1"/>
                </a:solidFill>
              </a:rPr>
              <a:t>Cluster Examples</a:t>
            </a:r>
            <a:endParaRPr lang="en-US" sz="5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Given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)=3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, evaluate each of the following.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(2)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(2</m:t>
                    </m:r>
                    <m:r>
                      <a:rPr lang="en-US" i="1" dirty="0" smtClean="0">
                        <a:latin typeface="Cambria Math"/>
                      </a:rPr>
                      <m:t>𝑚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𝑔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𝑎</m:t>
                    </m:r>
                    <m:r>
                      <a:rPr lang="en-US" i="1" dirty="0" smtClean="0">
                        <a:latin typeface="Cambria Math"/>
                      </a:rPr>
                      <m:t>−1)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 rotWithShape="1">
                <a:blip r:embed="rId2" cstate="print"/>
                <a:stretch>
                  <a:fillRect l="-2568"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/>
              <p:cNvSpPr>
                <a:spLocks noGrp="1"/>
              </p:cNvSpPr>
              <p:nvPr>
                <p:ph sz="half" idx="2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Directions: given the function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(</m:t>
                    </m:r>
                    <m:r>
                      <a:rPr lang="en-US" i="1" dirty="0" smtClean="0">
                        <a:latin typeface="Cambria Math"/>
                      </a:rPr>
                      <m:t>𝑥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dirty="0" smtClean="0"/>
                  <a:t>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+3</m:t>
                    </m:r>
                  </m:oMath>
                </a14:m>
                <a:r>
                  <a:rPr lang="en-US" dirty="0" smtClean="0"/>
                  <a:t>, evaluate each of the following. Show all work.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  <m:r>
                      <a:rPr lang="en-US" i="1" dirty="0" smtClean="0">
                        <a:latin typeface="Cambria Math"/>
                      </a:rPr>
                      <m:t>(−1</m:t>
                    </m:r>
                    <m:r>
                      <a:rPr lang="en-US" i="1" dirty="0" smtClean="0">
                        <a:latin typeface="Cambria Math"/>
                      </a:rPr>
                      <m:t>)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arenBoth"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</a:rPr>
                      <m:t>h</m:t>
                    </m:r>
                  </m:oMath>
                </a14:m>
                <a:r>
                  <a:rPr lang="en-US" dirty="0" smtClean="0"/>
                  <a:t>(9)</a:t>
                </a:r>
                <a:endParaRPr lang="en-US" dirty="0" smtClean="0"/>
              </a:p>
              <a:p>
                <a:pPr marL="514350" indent="-514350">
                  <a:buAutoNum type="arabicParenBoth"/>
                </a:pPr>
                <a:endParaRPr lang="en-US" dirty="0" smtClean="0"/>
              </a:p>
            </p:txBody>
          </p:sp>
        </mc:Choice>
        <mc:Fallback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 rotWithShape="1">
                <a:blip r:embed="rId3"/>
                <a:stretch>
                  <a:fillRect l="-1662" t="-1042" r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909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Closing Questions</a:t>
            </a:r>
            <a:endParaRPr lang="en-US" sz="44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Directions</a:t>
                </a:r>
                <a:r>
                  <a:rPr lang="en-US" dirty="0" smtClean="0"/>
                  <a:t>: Respond to the following questions.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purpose of using the Vertical Line Test?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is the standard function notation?</a:t>
                </a:r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What makes a relation a function? </a:t>
                </a: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 smtClean="0"/>
              </a:p>
              <a:p>
                <a:pPr marL="514350" indent="-514350">
                  <a:buAutoNum type="arabicPeriod"/>
                </a:pPr>
                <a:r>
                  <a:rPr lang="en-US" dirty="0" smtClean="0"/>
                  <a:t>How do you evaluate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/>
                      </a:rPr>
                      <m:t>+5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+1</m:t>
                    </m:r>
                  </m:oMath>
                </a14:m>
                <a:r>
                  <a:rPr lang="en-US" dirty="0" smtClean="0"/>
                  <a:t>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e>
                    </m:d>
                    <m:r>
                      <a:rPr lang="en-US" b="0" i="0" smtClean="0">
                        <a:latin typeface="Cambria Math"/>
                      </a:rPr>
                      <m:t>?</m:t>
                    </m:r>
                  </m:oMath>
                </a14:m>
                <a:endParaRPr lang="en-US" dirty="0" smtClean="0"/>
              </a:p>
              <a:p>
                <a:pPr marL="514350" indent="-514350">
                  <a:buAutoNum type="arabicPeriod"/>
                </a:pPr>
                <a:endParaRPr lang="en-US" dirty="0"/>
              </a:p>
              <a:p>
                <a:pPr marL="514350" indent="-514350"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1362" t="-1200" r="-1075" b="-8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80822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113</TotalTime>
  <Words>477</Words>
  <Application>Microsoft Office PowerPoint</Application>
  <PresentationFormat>On-screen Show (4:3)</PresentationFormat>
  <Paragraphs>113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Civic</vt:lpstr>
      <vt:lpstr>Unit 1- Section 3“Functions, and Evaluating Functions”</vt:lpstr>
      <vt:lpstr>The Coordinate Plane</vt:lpstr>
      <vt:lpstr>Quadrants</vt:lpstr>
      <vt:lpstr>Relations</vt:lpstr>
      <vt:lpstr>PowerPoint Presentation</vt:lpstr>
      <vt:lpstr>Practice Problems</vt:lpstr>
      <vt:lpstr>Evaluating Functions</vt:lpstr>
      <vt:lpstr>Cluster Examples</vt:lpstr>
      <vt:lpstr>Closing Questions</vt:lpstr>
      <vt:lpstr>Homework Assignment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 – Section 1 “Relations and Functions”</dc:title>
  <dc:creator>Authorized User</dc:creator>
  <cp:lastModifiedBy>User</cp:lastModifiedBy>
  <cp:revision>16</cp:revision>
  <dcterms:created xsi:type="dcterms:W3CDTF">2010-08-26T17:20:45Z</dcterms:created>
  <dcterms:modified xsi:type="dcterms:W3CDTF">2016-08-26T16:36:57Z</dcterms:modified>
</cp:coreProperties>
</file>