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4" r:id="rId4"/>
    <p:sldId id="259" r:id="rId5"/>
    <p:sldId id="260" r:id="rId6"/>
    <p:sldId id="261" r:id="rId7"/>
    <p:sldId id="265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01E64-BAA8-4D37-B004-DA0EA809B51F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4589F-5C09-4116-944E-883DBF0F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4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76CFE0-666D-4BB1-9E86-DA80CF5CB09F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3D0DA9-E5AC-4ADB-9E14-8A53D56BEE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2 – Section 3 “Factoring Quadratic Expressions”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factor quadratic equations using different methods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Backwards Distribution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/>
                  <a:t>Rule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Pull out the greatest common factor (GCF) and then fill in the parenthesis.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Factor the polynomial. </a:t>
                </a:r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+12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				5.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b="0" dirty="0" smtClean="0"/>
                  <a:t>			6.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70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Factor By Grouping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Separate the polynomial in half.</a:t>
            </a:r>
          </a:p>
          <a:p>
            <a:pPr marL="457200" indent="-457200">
              <a:buAutoNum type="arabicPeriod"/>
            </a:pPr>
            <a:r>
              <a:rPr lang="en-US" dirty="0" smtClean="0"/>
              <a:t>Factor the 1</a:t>
            </a:r>
            <a:r>
              <a:rPr lang="en-US" baseline="30000" dirty="0" smtClean="0"/>
              <a:t>st</a:t>
            </a:r>
            <a:r>
              <a:rPr lang="en-US" dirty="0" smtClean="0"/>
              <a:t> half using </a:t>
            </a:r>
            <a:r>
              <a:rPr lang="en-US" sz="2200" b="1" dirty="0" smtClean="0"/>
              <a:t>Backwards Distribution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Repeat step 2 on the 2</a:t>
            </a:r>
            <a:r>
              <a:rPr lang="en-US" baseline="30000" dirty="0" smtClean="0"/>
              <a:t>nd</a:t>
            </a:r>
            <a:r>
              <a:rPr lang="en-US" dirty="0" smtClean="0"/>
              <a:t> half of the polynomial</a:t>
            </a:r>
          </a:p>
          <a:p>
            <a:pPr marL="457200" indent="-457200">
              <a:buAutoNum type="arabicPeriod"/>
            </a:pPr>
            <a:r>
              <a:rPr lang="en-US" dirty="0" smtClean="0"/>
              <a:t>If the parenthesis match, continue.</a:t>
            </a:r>
          </a:p>
          <a:p>
            <a:pPr marL="457200" indent="-457200">
              <a:buAutoNum type="arabicPeriod"/>
            </a:pPr>
            <a:r>
              <a:rPr lang="en-US" dirty="0" smtClean="0"/>
              <a:t>Parenthesis is one factor.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“factored” terms form the other.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Factor by grouping the following polynomials.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+15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−6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266" t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16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Factoring Trinomials: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𝑩𝒙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𝑪</m:t>
                    </m:r>
                  </m:oMath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0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i="1" dirty="0" smtClean="0"/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𝐵𝑥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i="1" dirty="0" smtClean="0"/>
                  <a:t>, answer the following magic question: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What are the factors of “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b="1" dirty="0" smtClean="0"/>
                  <a:t>”, that add up to “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b="1" dirty="0" smtClean="0"/>
                  <a:t>”?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2568" t="-781" r="-1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Factor the trinomials.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+9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+12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−56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−80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 l="-1662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2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Factoring Trinomials with Leading Coefficients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𝑩𝒙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𝑪</m:t>
                    </m:r>
                  </m:oMath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i="1" dirty="0" smtClean="0"/>
              <a:t>Multiply the leading coefficient “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” by the constant “</a:t>
            </a:r>
            <a:r>
              <a:rPr lang="en-US" b="1" i="1" dirty="0" smtClean="0">
                <a:solidFill>
                  <a:srgbClr val="FF0000"/>
                </a:solidFill>
              </a:rPr>
              <a:t>C</a:t>
            </a:r>
            <a:r>
              <a:rPr lang="en-US" i="1" dirty="0" smtClean="0"/>
              <a:t>”.</a:t>
            </a:r>
          </a:p>
          <a:p>
            <a:pPr marL="514350" indent="-514350">
              <a:buAutoNum type="arabicParenBoth"/>
            </a:pPr>
            <a:endParaRPr lang="en-US" i="1" dirty="0" smtClean="0"/>
          </a:p>
          <a:p>
            <a:pPr marL="514350" indent="-514350">
              <a:buAutoNum type="arabicParenBoth"/>
            </a:pPr>
            <a:r>
              <a:rPr lang="en-US" i="1" dirty="0"/>
              <a:t> </a:t>
            </a:r>
            <a:r>
              <a:rPr lang="en-US" i="1" dirty="0" smtClean="0"/>
              <a:t>What are the factors of “</a:t>
            </a:r>
            <a:r>
              <a:rPr lang="en-US" b="1" i="1" dirty="0" smtClean="0">
                <a:solidFill>
                  <a:srgbClr val="FF0000"/>
                </a:solidFill>
              </a:rPr>
              <a:t>AC</a:t>
            </a:r>
            <a:r>
              <a:rPr lang="en-US" i="1" dirty="0" smtClean="0"/>
              <a:t>” that add up to “</a:t>
            </a:r>
            <a:r>
              <a:rPr lang="en-US" b="1" i="1" dirty="0" smtClean="0">
                <a:solidFill>
                  <a:srgbClr val="002060"/>
                </a:solidFill>
              </a:rPr>
              <a:t>B</a:t>
            </a:r>
            <a:r>
              <a:rPr lang="en-US" i="1" dirty="0" smtClean="0"/>
              <a:t>”?</a:t>
            </a:r>
          </a:p>
          <a:p>
            <a:pPr marL="514350" indent="-514350">
              <a:buAutoNum type="arabicParenBoth"/>
            </a:pPr>
            <a:r>
              <a:rPr lang="en-US" i="1" dirty="0"/>
              <a:t> </a:t>
            </a:r>
            <a:r>
              <a:rPr lang="en-US" i="1" dirty="0" smtClean="0"/>
              <a:t>Factor.</a:t>
            </a:r>
          </a:p>
          <a:p>
            <a:pPr marL="514350" indent="-514350">
              <a:buAutoNum type="arabicParenBoth"/>
            </a:pPr>
            <a:endParaRPr lang="en-US" i="1" dirty="0" smtClean="0"/>
          </a:p>
          <a:p>
            <a:pPr marL="514350" indent="-514350">
              <a:buAutoNum type="arabicParenBoth"/>
            </a:pPr>
            <a:r>
              <a:rPr lang="en-US" i="1" dirty="0"/>
              <a:t> </a:t>
            </a:r>
            <a:r>
              <a:rPr lang="en-US" i="1" dirty="0" smtClean="0"/>
              <a:t>Divide each number by the leading coefficient used in step one “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”.</a:t>
            </a:r>
          </a:p>
          <a:p>
            <a:pPr marL="514350" indent="-514350">
              <a:buAutoNum type="arabicParenBoth"/>
            </a:pPr>
            <a:endParaRPr lang="en-US" i="1" dirty="0" smtClean="0"/>
          </a:p>
          <a:p>
            <a:pPr marL="514350" indent="-514350">
              <a:buAutoNum type="arabicParenBoth"/>
            </a:pPr>
            <a:r>
              <a:rPr lang="en-US" i="1" dirty="0"/>
              <a:t> </a:t>
            </a:r>
            <a:r>
              <a:rPr lang="en-US" i="1" dirty="0" smtClean="0"/>
              <a:t>Reduce/Divide/Cancel.</a:t>
            </a:r>
          </a:p>
          <a:p>
            <a:pPr marL="514350" indent="-514350">
              <a:buAutoNum type="arabicParenBoth"/>
            </a:pPr>
            <a:endParaRPr lang="en-US" i="1" dirty="0" smtClean="0"/>
          </a:p>
          <a:p>
            <a:pPr marL="514350" indent="-514350">
              <a:buAutoNum type="arabicParenBoth"/>
            </a:pPr>
            <a:r>
              <a:rPr lang="en-US" i="1" dirty="0"/>
              <a:t> </a:t>
            </a:r>
            <a:r>
              <a:rPr lang="en-US" i="1" dirty="0" smtClean="0"/>
              <a:t>Rewrite any denominator in front of the variable.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Factor the trinomials.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sz="36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+7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+3</m:t>
                    </m:r>
                  </m:oMath>
                </a14:m>
                <a:endParaRPr lang="en-US" sz="3600" dirty="0" smtClean="0"/>
              </a:p>
              <a:p>
                <a:pPr marL="514350" indent="-514350">
                  <a:buAutoNum type="arabicPeriod"/>
                </a:pPr>
                <a:endParaRPr lang="en-US" sz="3600" dirty="0" smtClean="0"/>
              </a:p>
              <a:p>
                <a:pPr marL="514350" indent="-514350">
                  <a:buAutoNum type="arabicPeriod"/>
                </a:pP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12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</a:rPr>
                      <m:t>𝑧</m:t>
                    </m:r>
                    <m:r>
                      <a:rPr lang="en-US" sz="3600" b="0" i="1" smtClean="0">
                        <a:latin typeface="Cambria Math"/>
                      </a:rPr>
                      <m:t>−6</m:t>
                    </m:r>
                  </m:oMath>
                </a14:m>
                <a:endParaRPr lang="en-US" sz="3600" b="0" dirty="0" smtClean="0"/>
              </a:p>
              <a:p>
                <a:pPr marL="514350" indent="-514350">
                  <a:buAutoNum type="arabicPeriod"/>
                </a:pPr>
                <a:endParaRPr lang="en-US" sz="3600" dirty="0" smtClean="0"/>
              </a:p>
              <a:p>
                <a:pPr marL="514350" indent="-514350">
                  <a:buAutoNum type="arabicPeriod"/>
                </a:pP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+9</m:t>
                    </m:r>
                    <m:r>
                      <a:rPr lang="en-US" sz="3600" b="0" i="1" smtClean="0">
                        <a:latin typeface="Cambria Math"/>
                      </a:rPr>
                      <m:t>𝑎</m:t>
                    </m:r>
                    <m:r>
                      <a:rPr lang="en-US" sz="3600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sz="3600" b="0" dirty="0" smtClean="0"/>
              </a:p>
              <a:p>
                <a:pPr marL="514350" indent="-514350">
                  <a:buAutoNum type="arabicPeriod"/>
                </a:pPr>
                <a:endParaRPr lang="en-US" sz="3600" dirty="0" smtClean="0"/>
              </a:p>
              <a:p>
                <a:pPr marL="514350" indent="-514350">
                  <a:buAutoNum type="arabicPeriod"/>
                </a:pP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−5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115" t="-1953" r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2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Factoring Differences of Squares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200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200" b="1" i="1" smtClean="0">
                        <a:latin typeface="Cambria Math"/>
                      </a:rPr>
                      <m:t>=(</m:t>
                    </m:r>
                    <m:r>
                      <a:rPr lang="en-US" sz="2200" b="1" i="1" smtClean="0">
                        <a:latin typeface="Cambria Math"/>
                      </a:rPr>
                      <m:t>𝒂</m:t>
                    </m:r>
                    <m:r>
                      <a:rPr lang="en-US" sz="2200" b="1" i="1" smtClean="0">
                        <a:latin typeface="Cambria Math"/>
                      </a:rPr>
                      <m:t>+</m:t>
                    </m:r>
                    <m:r>
                      <a:rPr lang="en-US" sz="2200" b="1" i="1" smtClean="0">
                        <a:latin typeface="Cambria Math"/>
                      </a:rPr>
                      <m:t>𝒃</m:t>
                    </m:r>
                    <m:r>
                      <a:rPr lang="en-US" sz="2200" b="1" i="1" smtClean="0">
                        <a:latin typeface="Cambria Math"/>
                      </a:rPr>
                      <m:t>)(</m:t>
                    </m:r>
                    <m:r>
                      <a:rPr lang="en-US" sz="2200" b="1" i="1" smtClean="0">
                        <a:latin typeface="Cambria Math"/>
                      </a:rPr>
                      <m:t>𝒂</m:t>
                    </m:r>
                    <m:r>
                      <a:rPr lang="en-US" sz="2200" b="1" i="1" smtClean="0">
                        <a:latin typeface="Cambria Math"/>
                      </a:rPr>
                      <m:t>−</m:t>
                    </m:r>
                    <m:r>
                      <a:rPr lang="en-US" sz="2200" b="1" i="1" smtClean="0">
                        <a:latin typeface="Cambria Math"/>
                      </a:rPr>
                      <m:t>𝒃</m:t>
                    </m:r>
                    <m:r>
                      <a:rPr lang="en-US" sz="2200" b="1" i="1" smtClean="0">
                        <a:latin typeface="Cambria Math"/>
                      </a:rPr>
                      <m:t>)</m:t>
                    </m:r>
                  </m:oMath>
                </a14:m>
                <a:endParaRPr lang="en-US" sz="2200" b="1" dirty="0" smtClean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Conditions</a:t>
                </a:r>
                <a:r>
                  <a:rPr lang="en-US" sz="2000" dirty="0" smtClean="0"/>
                  <a:t>:</a:t>
                </a:r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Must be a binomial.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Must have a “-” sign in between.</a:t>
                </a:r>
              </a:p>
              <a:p>
                <a:pPr marL="514350" indent="-514350">
                  <a:buAutoNum type="arabicParenBoth"/>
                </a:pPr>
                <a:endParaRPr lang="en-US" sz="2000" i="1" dirty="0" smtClean="0"/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Must be able to take the square root of both terms.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1" t="-1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Factor each binomial.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−25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−81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−16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−27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−16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360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01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 smtClean="0"/>
                  <a:t>1. What methods would you use to 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−36</m:t>
                    </m:r>
                  </m:oMath>
                </a14:m>
                <a:r>
                  <a:rPr lang="en-US" i="1" dirty="0" smtClean="0"/>
                  <a:t>?</a:t>
                </a:r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2.  Factor the quadratic expression: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en-US" i="1" dirty="0" smtClean="0"/>
                  <a:t>?</a:t>
                </a:r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3. </a:t>
                </a:r>
                <a:r>
                  <a:rPr lang="en-US" i="1" dirty="0" smtClean="0"/>
                  <a:t>Which method of factoring do you like best? Why</a:t>
                </a:r>
                <a:r>
                  <a:rPr lang="en-US" i="1" dirty="0" smtClean="0"/>
                  <a:t>?</a:t>
                </a:r>
              </a:p>
              <a:p>
                <a:pPr marL="0" indent="0">
                  <a:buNone/>
                </a:pPr>
                <a:endParaRPr lang="en-US" i="1" dirty="0" smtClean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20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2660</TotalTime>
  <Words>567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2 – Section 3 “Factoring Quadratic Expressions”</vt:lpstr>
      <vt:lpstr>Backwards Distribution</vt:lpstr>
      <vt:lpstr>Factor By Grouping</vt:lpstr>
      <vt:lpstr>Factoring Trinomials: x^2+Bx+C</vt:lpstr>
      <vt:lpstr>Factoring Trinomials with Leading Coefficients 〖Ax〗^2+Bx+C</vt:lpstr>
      <vt:lpstr>Factoring Differences of Squares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Section 4 “Factoring Quadratic Expressions”</dc:title>
  <dc:creator>Authorized User</dc:creator>
  <cp:lastModifiedBy>User</cp:lastModifiedBy>
  <cp:revision>16</cp:revision>
  <cp:lastPrinted>2011-11-16T15:24:48Z</cp:lastPrinted>
  <dcterms:created xsi:type="dcterms:W3CDTF">2010-10-01T14:40:52Z</dcterms:created>
  <dcterms:modified xsi:type="dcterms:W3CDTF">2016-08-25T17:00:05Z</dcterms:modified>
</cp:coreProperties>
</file>