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F37CE3-C1D4-4EBD-80B1-ADDBBDFCEAA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38420B-042D-41CE-B0DA-F283DD7FAE8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 2- Section 6 “Perform Operations with Complex Numbers”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Objectives</a:t>
            </a:r>
          </a:p>
          <a:p>
            <a:endParaRPr lang="en-US" dirty="0"/>
          </a:p>
          <a:p>
            <a:r>
              <a:rPr lang="en-US" dirty="0" smtClean="0"/>
              <a:t>The student will simplify square roots containing negative radicands</a:t>
            </a:r>
          </a:p>
          <a:p>
            <a:endParaRPr lang="en-US" dirty="0"/>
          </a:p>
          <a:p>
            <a:r>
              <a:rPr lang="en-US" dirty="0" smtClean="0"/>
              <a:t>The student will solve quadratic equations that have pure imaginary solutions</a:t>
            </a:r>
          </a:p>
          <a:p>
            <a:endParaRPr lang="en-US" dirty="0"/>
          </a:p>
          <a:p>
            <a:r>
              <a:rPr lang="en-US" dirty="0" smtClean="0"/>
              <a:t>The student will add, subtract, and multiply complex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Complex Numbers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3200" b="1" dirty="0" smtClean="0"/>
                  <a:t>Imaginary number</a:t>
                </a:r>
                <a:r>
                  <a:rPr lang="en-US" sz="3200" dirty="0" smtClean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𝑖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b="1" u="sng" dirty="0" smtClean="0"/>
                  <a:t>Imaginary unit: </a:t>
                </a:r>
                <a14:m>
                  <m:oMath xmlns:m="http://schemas.openxmlformats.org/officeDocument/2006/math">
                    <m:r>
                      <a:rPr lang="en-US" sz="3200" b="1" i="1" u="sng" dirty="0" smtClean="0">
                        <a:latin typeface="Cambria Math"/>
                      </a:rPr>
                      <m:t> </m:t>
                    </m:r>
                    <m:r>
                      <a:rPr lang="en-US" sz="3200" b="1" i="1" u="sng" dirty="0" smtClean="0">
                        <a:latin typeface="Cambria Math"/>
                      </a:rPr>
                      <m:t>𝒊</m:t>
                    </m:r>
                  </m:oMath>
                </a14:m>
                <a:endParaRPr lang="en-US" sz="3200" b="1" i="1" u="sng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32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=−</m:t>
                      </m:r>
                      <m:r>
                        <a:rPr lang="en-US" sz="3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32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u="sng" dirty="0" smtClean="0"/>
                  <a:t>Remainder chart</a:t>
                </a:r>
                <a:r>
                  <a:rPr lang="en-US" sz="32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.25=</m:t>
                      </m:r>
                      <m:r>
                        <a:rPr lang="en-US" sz="3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32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.50=−1</m:t>
                      </m:r>
                    </m:oMath>
                  </m:oMathPara>
                </a14:m>
                <a:endParaRPr lang="en-US" sz="32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.75=−</m:t>
                      </m:r>
                      <m:r>
                        <a:rPr lang="en-US" sz="3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No remainder = 1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Note</a:t>
                </a:r>
                <a:r>
                  <a:rPr lang="en-US" dirty="0"/>
                  <a:t>: </a:t>
                </a:r>
                <a:r>
                  <a:rPr lang="en-US" i="1" dirty="0"/>
                  <a:t>Divide the exponent by “4”, use the remainder and the chart for the answer.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4400" b="1" dirty="0" smtClean="0"/>
                  <a:t>Directions</a:t>
                </a:r>
                <a:r>
                  <a:rPr lang="en-US" sz="4400" dirty="0" smtClean="0"/>
                  <a:t>: </a:t>
                </a:r>
                <a:r>
                  <a:rPr lang="en-US" sz="4400" i="1" dirty="0" smtClean="0"/>
                  <a:t>Find the value of each complex number.</a:t>
                </a:r>
              </a:p>
              <a:p>
                <a:pPr marL="0" indent="0">
                  <a:buNone/>
                </a:pPr>
                <a:endParaRPr lang="en-US" sz="4400" dirty="0"/>
              </a:p>
              <a:p>
                <a:pPr marL="514350" indent="-514350">
                  <a:buAutoNum type="arabicPeriod"/>
                </a:pP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25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14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31</m:t>
                        </m:r>
                      </m:sup>
                    </m:sSup>
                  </m:oMath>
                </a14:m>
                <a:endParaRPr lang="en-US" sz="440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16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15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514350" indent="-514350">
                  <a:buAutoNum type="arabicPeriod"/>
                </a:pP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417" t="-2604" r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4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Evaluating Radical and Complex Numbers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5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5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5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500" b="1" i="1" smtClean="0"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5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3500" b="1" i="1" smtClean="0">
                          <a:latin typeface="Cambria Math"/>
                        </a:rPr>
                        <m:t>=</m:t>
                      </m:r>
                      <m:r>
                        <a:rPr lang="en-US" sz="3500" b="1" i="1" smtClean="0">
                          <a:latin typeface="Cambria Math"/>
                        </a:rPr>
                        <m:t>𝒃𝒊</m:t>
                      </m:r>
                    </m:oMath>
                  </m:oMathPara>
                </a14:m>
                <a:endParaRPr lang="en-US" sz="3500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Note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It may be necessary to simplify the radical using the Factor Tree method.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Note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Put “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i="1" dirty="0" smtClean="0"/>
                  <a:t>” on the outside of the radical.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−40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radical. Show all work necessary.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−81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−121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−20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−32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302" b="-1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7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Adding Complex Numbers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Rule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Combine like terms.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Simplify the complex expressions.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2+5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+(3+4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−3−4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1+7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4+2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−2+3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5+7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−(2+2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0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Double Distribution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Double distribute the complex expressions and then simplify like terms and evaluate the complex number.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 of the complex expressions.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8+5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2−3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 startAt="2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−6+2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5−3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 startAt="2"/>
                </a:pPr>
                <a:endParaRPr lang="en-US" b="0" dirty="0" smtClean="0"/>
              </a:p>
              <a:p>
                <a:pPr marL="514350" indent="-514350">
                  <a:buAutoNum type="arabicPeriod" startAt="2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+2)(5−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3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Cluster Examples of Double Distribution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Find the product of the complex expressions.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(5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−1)(3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+5)</m:t>
                    </m:r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(2−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+7)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0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Simplifying Conjugates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Double distribute each pair of conjugates and simplify.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/>
                  <a:t>: </a:t>
                </a:r>
                <a:r>
                  <a:rPr lang="en-US" sz="2000" i="1" dirty="0"/>
                  <a:t>Find the product of each pair </a:t>
                </a:r>
                <a:r>
                  <a:rPr lang="en-US" sz="2000" i="1" dirty="0" smtClean="0"/>
                  <a:t>of </a:t>
                </a:r>
                <a:r>
                  <a:rPr lang="en-US" sz="2000" i="1" dirty="0"/>
                  <a:t>conjugates.  Show all work.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1.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(6+3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)(6−3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	2.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(9−7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)(9+7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	3.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(5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−2)(5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+2)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i="1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5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Solving Equations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000" i="1" dirty="0" smtClean="0"/>
              <a:t>Isolate the variable</a:t>
            </a:r>
          </a:p>
          <a:p>
            <a:pPr marL="514350" indent="-514350">
              <a:buAutoNum type="arabicParenBoth"/>
            </a:pPr>
            <a:r>
              <a:rPr lang="en-US" sz="2000" i="1" dirty="0"/>
              <a:t> </a:t>
            </a:r>
            <a:r>
              <a:rPr lang="en-US" sz="2000" i="1" dirty="0" smtClean="0"/>
              <a:t>Take the square root of both sides.</a:t>
            </a:r>
          </a:p>
          <a:p>
            <a:pPr marL="514350" indent="-514350">
              <a:buAutoNum type="arabicParenBoth"/>
            </a:pPr>
            <a:r>
              <a:rPr lang="en-US" sz="2000" i="1" dirty="0"/>
              <a:t> </a:t>
            </a:r>
            <a:r>
              <a:rPr lang="en-US" sz="2000" i="1" dirty="0" smtClean="0"/>
              <a:t>Simplify the radical.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Solve each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+81=0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+72=0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+18=0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+100=0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+84=0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9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Solve the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=−100</m:t>
                    </m:r>
                  </m:oMath>
                </a14:m>
                <a:r>
                  <a:rPr lang="en-US" dirty="0" smtClean="0"/>
                  <a:t>.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Use double distribution to simplify the following: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+2)(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−4)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692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238</TotalTime>
  <Words>552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Unit  2- Section 6 “Perform Operations with Complex Numbers”</vt:lpstr>
      <vt:lpstr>Complex Numbers</vt:lpstr>
      <vt:lpstr>Evaluating Radical and Complex Numbers</vt:lpstr>
      <vt:lpstr>Adding Complex Numbers</vt:lpstr>
      <vt:lpstr>Double Distribution</vt:lpstr>
      <vt:lpstr>Cluster Examples of Double Distribution</vt:lpstr>
      <vt:lpstr>Simplifying Conjugates</vt:lpstr>
      <vt:lpstr>Solving Equations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Section 6 “Complex Numbers”</dc:title>
  <dc:creator>Authorized User</dc:creator>
  <cp:lastModifiedBy>User</cp:lastModifiedBy>
  <cp:revision>14</cp:revision>
  <dcterms:created xsi:type="dcterms:W3CDTF">2010-09-26T16:54:11Z</dcterms:created>
  <dcterms:modified xsi:type="dcterms:W3CDTF">2016-08-25T17:10:20Z</dcterms:modified>
</cp:coreProperties>
</file>