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2CAAC-3349-421A-9BAA-DC2DF707841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72F1C-8912-42B4-9B6D-5108D0315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6DE45A0-17E7-43F6-AD67-618549F7285C}" type="slidenum">
              <a:rPr lang="en-US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47DD-777A-4652-BBD5-9E0A01056E3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787482-D69E-4488-8268-EB71D16154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47DD-777A-4652-BBD5-9E0A01056E3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7482-D69E-4488-8268-EB71D16154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2787482-D69E-4488-8268-EB71D161549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47DD-777A-4652-BBD5-9E0A01056E3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47DD-777A-4652-BBD5-9E0A01056E3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2787482-D69E-4488-8268-EB71D16154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47DD-777A-4652-BBD5-9E0A01056E3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787482-D69E-4488-8268-EB71D161549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39D47DD-777A-4652-BBD5-9E0A01056E3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7482-D69E-4488-8268-EB71D16154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47DD-777A-4652-BBD5-9E0A01056E3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2787482-D69E-4488-8268-EB71D161549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47DD-777A-4652-BBD5-9E0A01056E3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2787482-D69E-4488-8268-EB71D1615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47DD-777A-4652-BBD5-9E0A01056E3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787482-D69E-4488-8268-EB71D1615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787482-D69E-4488-8268-EB71D161549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47DD-777A-4652-BBD5-9E0A01056E3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2787482-D69E-4488-8268-EB71D161549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39D47DD-777A-4652-BBD5-9E0A01056E3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39D47DD-777A-4652-BBD5-9E0A01056E3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787482-D69E-4488-8268-EB71D161549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Objective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The student will solve inequalities 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 student will describe solutions with graphs.</a:t>
            </a:r>
            <a:endParaRPr lang="en-US" dirty="0"/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Unit 2 – </a:t>
            </a:r>
            <a:r>
              <a:rPr lang="en-US" altLang="en-US" smtClean="0"/>
              <a:t>Section </a:t>
            </a:r>
            <a:r>
              <a:rPr lang="en-US" altLang="en-US" smtClean="0"/>
              <a:t>6 </a:t>
            </a:r>
            <a:r>
              <a:rPr lang="en-US" altLang="en-US" dirty="0" smtClean="0"/>
              <a:t>“Solving Inequalities</a:t>
            </a:r>
          </a:p>
        </p:txBody>
      </p:sp>
    </p:spTree>
    <p:extLst>
      <p:ext uri="{BB962C8B-B14F-4D97-AF65-F5344CB8AC3E}">
        <p14:creationId xmlns:p14="http://schemas.microsoft.com/office/powerpoint/2010/main" val="281076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800" b="1" smtClean="0">
                <a:solidFill>
                  <a:schemeClr val="tx1"/>
                </a:solidFill>
              </a:rPr>
              <a:t>Solving Verbal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 smtClean="0"/>
              <a:t>Directions</a:t>
            </a:r>
            <a:r>
              <a:rPr lang="en-US" sz="1800" dirty="0" smtClean="0"/>
              <a:t>: </a:t>
            </a:r>
            <a:r>
              <a:rPr lang="en-US" sz="1800" i="1" dirty="0" smtClean="0"/>
              <a:t>Write an algebraic expression. Solve the inequality. Show all work.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smtClean="0"/>
              <a:t>3 multiplied by x is no more than 18.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dirty="0" smtClean="0"/>
          </a:p>
          <a:p>
            <a:pPr marL="514350" indent="-514350">
              <a:buFont typeface="Wingdings 2"/>
              <a:buAutoNum type="arabicPeriod"/>
              <a:defRPr/>
            </a:pPr>
            <a:r>
              <a:rPr lang="en-US" dirty="0"/>
              <a:t>X decreased by 1, is at most 2.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84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800" b="1" dirty="0" smtClean="0">
                <a:solidFill>
                  <a:schemeClr val="tx1"/>
                </a:solidFill>
              </a:rPr>
              <a:t>Closing Questions Part 1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1">
            <a:blip r:embed="rId2"/>
            <a:stretch>
              <a:fillRect l="-789" t="-80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63952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2800" b="1" dirty="0" smtClean="0">
                <a:solidFill>
                  <a:schemeClr val="tx1"/>
                </a:solidFill>
              </a:rPr>
              <a:t>Multistep Inequalities Cluster Examples #1</a:t>
            </a:r>
          </a:p>
        </p:txBody>
      </p:sp>
      <p:sp>
        <p:nvSpPr>
          <p:cNvPr id="14339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blipFill rotWithShape="1">
            <a:blip r:embed="rId2"/>
            <a:stretch>
              <a:fillRect l="-1289" t="-120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533400" y="5105400"/>
            <a:ext cx="2438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Graph the solution for numbers 1&amp;2</a:t>
            </a:r>
          </a:p>
        </p:txBody>
      </p:sp>
    </p:spTree>
    <p:extLst>
      <p:ext uri="{BB962C8B-B14F-4D97-AF65-F5344CB8AC3E}">
        <p14:creationId xmlns:p14="http://schemas.microsoft.com/office/powerpoint/2010/main" val="221060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b="1" dirty="0">
                <a:solidFill>
                  <a:schemeClr val="tx1"/>
                </a:solidFill>
              </a:rPr>
              <a:t>Multistep Inequalities Cluster Examples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#2</a:t>
            </a:r>
          </a:p>
        </p:txBody>
      </p:sp>
      <p:sp>
        <p:nvSpPr>
          <p:cNvPr id="1536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blipFill rotWithShape="1">
            <a:blip r:embed="rId2"/>
            <a:stretch>
              <a:fillRect l="-1289" t="-120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3450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chemeClr val="tx1"/>
                </a:solidFill>
              </a:rPr>
              <a:t>Closing Questions:  Solving Verbal Statements Part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625" y="1527175"/>
                <a:ext cx="8504238" cy="4572000"/>
              </a:xfrm>
            </p:spPr>
            <p:txBody>
              <a:bodyPr>
                <a:normAutofit/>
              </a:bodyPr>
              <a:lstStyle/>
              <a:p>
                <a:pPr marL="274320" indent="-274320" eaLnBrk="1" fontAlgn="auto" hangingPunct="1">
                  <a:spcAft>
                    <a:spcPts val="0"/>
                  </a:spcAft>
                  <a:buFont typeface="Wingdings 2"/>
                  <a:buNone/>
                  <a:defRPr/>
                </a:pPr>
                <a:r>
                  <a:rPr lang="en-US" sz="1800" b="1" dirty="0" smtClean="0"/>
                  <a:t>Directions</a:t>
                </a:r>
                <a:r>
                  <a:rPr lang="en-US" sz="1800" dirty="0" smtClean="0"/>
                  <a:t>: </a:t>
                </a:r>
                <a:r>
                  <a:rPr lang="en-US" sz="1800" i="1" dirty="0" smtClean="0"/>
                  <a:t>Write an algebraic expression. Solve the inequality. Show all work. Be prepared to discuss your answers with the class.</a:t>
                </a:r>
              </a:p>
              <a:p>
                <a:pPr marL="274320" indent="-274320" eaLnBrk="1" fontAlgn="auto" hangingPunct="1">
                  <a:spcAft>
                    <a:spcPts val="0"/>
                  </a:spcAft>
                  <a:buFont typeface="Wingdings 2"/>
                  <a:buNone/>
                  <a:defRPr/>
                </a:pPr>
                <a:endParaRPr lang="en-US" dirty="0"/>
              </a:p>
              <a:p>
                <a:pPr marL="514350" indent="-514350" eaLnBrk="1" fontAlgn="auto" hangingPunct="1">
                  <a:spcAft>
                    <a:spcPts val="0"/>
                  </a:spcAft>
                  <a:buFont typeface="Wingdings 2"/>
                  <a:buAutoNum type="arabicPeriod"/>
                  <a:defRPr/>
                </a:pPr>
                <a:r>
                  <a:rPr lang="en-US" dirty="0" smtClean="0"/>
                  <a:t>Twice n increased by 4 is fewer than -4.</a:t>
                </a:r>
              </a:p>
              <a:p>
                <a:pPr marL="514350" indent="-514350" eaLnBrk="1" fontAlgn="auto" hangingPunct="1">
                  <a:spcAft>
                    <a:spcPts val="0"/>
                  </a:spcAft>
                  <a:buFont typeface="Wingdings 2"/>
                  <a:buAutoNum type="arabicPeriod"/>
                  <a:defRPr/>
                </a:pPr>
                <a:endParaRPr lang="en-US" dirty="0" smtClean="0"/>
              </a:p>
              <a:p>
                <a:pPr marL="514350" indent="-514350" eaLnBrk="1" fontAlgn="auto" hangingPunct="1">
                  <a:spcAft>
                    <a:spcPts val="0"/>
                  </a:spcAft>
                  <a:buFont typeface="Wingdings 2"/>
                  <a:buAutoNum type="arabicPeriod"/>
                  <a:defRPr/>
                </a:pPr>
                <a:endParaRPr lang="en-US" dirty="0" smtClean="0"/>
              </a:p>
              <a:p>
                <a:pPr marL="514350" indent="-514350" eaLnBrk="1" fontAlgn="auto" hangingPunct="1">
                  <a:spcAft>
                    <a:spcPts val="0"/>
                  </a:spcAft>
                  <a:buFont typeface="Wingdings 2"/>
                  <a:buAutoNum type="arabicPeriod"/>
                  <a:defRPr/>
                </a:pPr>
                <a:endParaRPr lang="en-US" dirty="0" smtClean="0"/>
              </a:p>
              <a:p>
                <a:pPr marL="514350" indent="-514350" eaLnBrk="1" fontAlgn="auto" hangingPunct="1">
                  <a:spcAft>
                    <a:spcPts val="0"/>
                  </a:spcAft>
                  <a:buFont typeface="Wingdings 2"/>
                  <a:buAutoNum type="arabicPeriod"/>
                  <a:defRPr/>
                </a:pPr>
                <a:r>
                  <a:rPr lang="en-US" dirty="0" smtClean="0"/>
                  <a:t>Solve and graph the inequality:</a:t>
                </a:r>
              </a:p>
              <a:p>
                <a:pPr marL="0" indent="0" eaLnBrk="1" fontAlgn="auto" hangingPunct="1">
                  <a:spcAft>
                    <a:spcPts val="0"/>
                  </a:spcAft>
                  <a:buNone/>
                  <a:defRPr/>
                </a:pPr>
                <a:r>
                  <a:rPr lang="en-US" dirty="0"/>
                  <a:t>	</a:t>
                </a:r>
                <a:r>
                  <a:rPr lang="en-US" dirty="0" smtClean="0"/>
                  <a:t>	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−4&lt;−3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+4)</m:t>
                    </m:r>
                  </m:oMath>
                </a14:m>
                <a:endParaRPr lang="en-US" dirty="0" smtClean="0"/>
              </a:p>
              <a:p>
                <a:pPr marL="514350" indent="-514350" eaLnBrk="1" fontAlgn="auto" hangingPunct="1">
                  <a:spcAft>
                    <a:spcPts val="0"/>
                  </a:spcAft>
                  <a:buFont typeface="Wingdings 2"/>
                  <a:buAutoNum type="arabicPeriod"/>
                  <a:defRPr/>
                </a:pPr>
                <a:endParaRPr lang="en-US" dirty="0" smtClean="0"/>
              </a:p>
              <a:p>
                <a:pPr marL="514350" indent="-514350" eaLnBrk="1" fontAlgn="auto" hangingPunct="1">
                  <a:spcAft>
                    <a:spcPts val="0"/>
                  </a:spcAft>
                  <a:buFont typeface="Wingdings 2"/>
                  <a:buAutoNum type="arabicPeriod"/>
                  <a:defRPr/>
                </a:pPr>
                <a:endParaRPr lang="en-US" dirty="0" smtClean="0"/>
              </a:p>
              <a:p>
                <a:pPr marL="514350" indent="-514350" eaLnBrk="1" fontAlgn="auto" hangingPunct="1">
                  <a:spcAft>
                    <a:spcPts val="0"/>
                  </a:spcAft>
                  <a:buFont typeface="Wingdings 2"/>
                  <a:buAutoNum type="arabicPeriod"/>
                  <a:defRPr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625" y="1527175"/>
                <a:ext cx="8504238" cy="4572000"/>
              </a:xfrm>
              <a:blipFill rotWithShape="1">
                <a:blip r:embed="rId2"/>
                <a:stretch>
                  <a:fillRect l="-860" t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571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3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400" b="1" smtClean="0">
                <a:solidFill>
                  <a:schemeClr val="tx1"/>
                </a:solidFill>
              </a:rPr>
              <a:t>Inequality Symbols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1625" y="1566863"/>
            <a:ext cx="4038600" cy="4681537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</a:rPr>
              <a:t>&lt;		Less than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b="1" dirty="0">
                <a:solidFill>
                  <a:srgbClr val="FF0000"/>
                </a:solidFill>
              </a:rPr>
              <a:t>	</a:t>
            </a:r>
            <a:r>
              <a:rPr lang="en-US" sz="2600" b="1" dirty="0" smtClean="0">
                <a:solidFill>
                  <a:srgbClr val="FF0000"/>
                </a:solidFill>
              </a:rPr>
              <a:t>	Fewer than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b="1" dirty="0" smtClean="0">
                <a:solidFill>
                  <a:srgbClr val="0070C0"/>
                </a:solidFill>
              </a:rPr>
              <a:t>&gt;		Greater than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b="1" dirty="0" smtClean="0">
                <a:solidFill>
                  <a:srgbClr val="0070C0"/>
                </a:solidFill>
              </a:rPr>
              <a:t>		More than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</a:rPr>
              <a:t>≤		Less than or equal to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b="1" dirty="0">
                <a:solidFill>
                  <a:srgbClr val="FF0000"/>
                </a:solidFill>
              </a:rPr>
              <a:t>	</a:t>
            </a:r>
            <a:r>
              <a:rPr lang="en-US" sz="2600" b="1" dirty="0" smtClean="0">
                <a:solidFill>
                  <a:srgbClr val="FF0000"/>
                </a:solidFill>
              </a:rPr>
              <a:t>	At most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b="1" dirty="0">
                <a:solidFill>
                  <a:srgbClr val="FF0000"/>
                </a:solidFill>
              </a:rPr>
              <a:t>	</a:t>
            </a:r>
            <a:r>
              <a:rPr lang="en-US" sz="2600" b="1" dirty="0" smtClean="0">
                <a:solidFill>
                  <a:srgbClr val="FF0000"/>
                </a:solidFill>
              </a:rPr>
              <a:t>	No more than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600" b="1" dirty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b="1" dirty="0" smtClean="0">
                <a:solidFill>
                  <a:srgbClr val="0070C0"/>
                </a:solidFill>
              </a:rPr>
              <a:t>≥		Greater than or equal to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b="1" dirty="0">
                <a:solidFill>
                  <a:srgbClr val="0070C0"/>
                </a:solidFill>
              </a:rPr>
              <a:t>	</a:t>
            </a:r>
            <a:r>
              <a:rPr lang="en-US" sz="2600" b="1" dirty="0" smtClean="0">
                <a:solidFill>
                  <a:srgbClr val="0070C0"/>
                </a:solidFill>
              </a:rPr>
              <a:t>	At least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b="1" dirty="0">
                <a:solidFill>
                  <a:srgbClr val="0070C0"/>
                </a:solidFill>
              </a:rPr>
              <a:t>	</a:t>
            </a:r>
            <a:r>
              <a:rPr lang="en-US" sz="2600" b="1" dirty="0" smtClean="0">
                <a:solidFill>
                  <a:srgbClr val="0070C0"/>
                </a:solidFill>
              </a:rPr>
              <a:t>	No less than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900" b="1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900" b="1" dirty="0" smtClean="0"/>
              <a:t>≠		Not equal to</a:t>
            </a:r>
            <a:endParaRPr lang="en-US" sz="29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681538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Directions</a:t>
            </a:r>
            <a:r>
              <a:rPr lang="en-US" dirty="0" smtClean="0"/>
              <a:t>: </a:t>
            </a:r>
            <a:r>
              <a:rPr lang="en-US" i="1" dirty="0" smtClean="0"/>
              <a:t>Write an algebraic expression for each verbal statement.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smtClean="0"/>
              <a:t>X is no more than 5.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smtClean="0"/>
              <a:t>X is at most 3.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smtClean="0"/>
              <a:t>X is more than 2.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smtClean="0"/>
              <a:t>X is greater than or equal to 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6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en-US" altLang="en-US" sz="4400" b="1" smtClean="0">
                <a:solidFill>
                  <a:schemeClr val="tx1"/>
                </a:solidFill>
              </a:rPr>
              <a:t>Graphing  Inequalities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23850" y="1338072"/>
            <a:ext cx="4038600" cy="5215128"/>
          </a:xfrm>
          <a:blipFill rotWithShape="1">
            <a:blip r:embed="rId2"/>
            <a:stretch>
              <a:fillRect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blipFill rotWithShape="1">
            <a:blip r:embed="rId3"/>
            <a:stretch>
              <a:fillRect l="-2568" t="-1042" r="-15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grpSp>
        <p:nvGrpSpPr>
          <p:cNvPr id="16389" name="Group 36"/>
          <p:cNvGrpSpPr>
            <a:grpSpLocks/>
          </p:cNvGrpSpPr>
          <p:nvPr/>
        </p:nvGrpSpPr>
        <p:grpSpPr bwMode="auto">
          <a:xfrm>
            <a:off x="457200" y="1866900"/>
            <a:ext cx="3152775" cy="533400"/>
            <a:chOff x="457200" y="1866900"/>
            <a:chExt cx="3152775" cy="533400"/>
          </a:xfrm>
        </p:grpSpPr>
        <p:grpSp>
          <p:nvGrpSpPr>
            <p:cNvPr id="16417" name="Group 14"/>
            <p:cNvGrpSpPr>
              <a:grpSpLocks/>
            </p:cNvGrpSpPr>
            <p:nvPr/>
          </p:nvGrpSpPr>
          <p:grpSpPr bwMode="auto">
            <a:xfrm>
              <a:off x="485775" y="1866900"/>
              <a:ext cx="3124200" cy="533400"/>
              <a:chOff x="457200" y="2057400"/>
              <a:chExt cx="3124200" cy="533400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>
                <a:off x="457200" y="2286000"/>
                <a:ext cx="3124200" cy="0"/>
              </a:xfrm>
              <a:prstGeom prst="straightConnector1">
                <a:avLst/>
              </a:prstGeom>
              <a:ln w="50800" cmpd="sng">
                <a:solidFill>
                  <a:schemeClr val="accent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219200" y="2057400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019300" y="2057400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895600" y="2057400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18" name="Group 32"/>
            <p:cNvGrpSpPr>
              <a:grpSpLocks/>
            </p:cNvGrpSpPr>
            <p:nvPr/>
          </p:nvGrpSpPr>
          <p:grpSpPr bwMode="auto">
            <a:xfrm>
              <a:off x="457200" y="1905000"/>
              <a:ext cx="1752600" cy="381000"/>
              <a:chOff x="457200" y="2209800"/>
              <a:chExt cx="1752600" cy="38100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828800" y="2209800"/>
                <a:ext cx="381000" cy="381000"/>
              </a:xfrm>
              <a:prstGeom prst="ellipse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 flipH="1">
                <a:off x="457200" y="2400300"/>
                <a:ext cx="1371600" cy="0"/>
              </a:xfrm>
              <a:prstGeom prst="straightConnector1">
                <a:avLst/>
              </a:prstGeom>
              <a:ln w="635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390" name="Group 37"/>
          <p:cNvGrpSpPr>
            <a:grpSpLocks/>
          </p:cNvGrpSpPr>
          <p:nvPr/>
        </p:nvGrpSpPr>
        <p:grpSpPr bwMode="auto">
          <a:xfrm>
            <a:off x="457200" y="3276600"/>
            <a:ext cx="3143250" cy="533400"/>
            <a:chOff x="457200" y="3276600"/>
            <a:chExt cx="3143250" cy="533400"/>
          </a:xfrm>
        </p:grpSpPr>
        <p:grpSp>
          <p:nvGrpSpPr>
            <p:cNvPr id="16409" name="Group 13"/>
            <p:cNvGrpSpPr>
              <a:grpSpLocks/>
            </p:cNvGrpSpPr>
            <p:nvPr/>
          </p:nvGrpSpPr>
          <p:grpSpPr bwMode="auto">
            <a:xfrm>
              <a:off x="457200" y="3276600"/>
              <a:ext cx="3124200" cy="533400"/>
              <a:chOff x="457200" y="2057400"/>
              <a:chExt cx="3124200" cy="533400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457200" y="2286000"/>
                <a:ext cx="3124200" cy="0"/>
              </a:xfrm>
              <a:prstGeom prst="straightConnector1">
                <a:avLst/>
              </a:prstGeom>
              <a:ln w="50800" cmpd="sng">
                <a:solidFill>
                  <a:schemeClr val="accent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219200" y="2057400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019300" y="2057400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895600" y="2057400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10" name="Group 33"/>
            <p:cNvGrpSpPr>
              <a:grpSpLocks/>
            </p:cNvGrpSpPr>
            <p:nvPr/>
          </p:nvGrpSpPr>
          <p:grpSpPr bwMode="auto">
            <a:xfrm rot="10800000">
              <a:off x="1847850" y="3352799"/>
              <a:ext cx="1752600" cy="381000"/>
              <a:chOff x="457200" y="2209800"/>
              <a:chExt cx="1752600" cy="38100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835150" y="2209799"/>
                <a:ext cx="381000" cy="381000"/>
              </a:xfrm>
              <a:prstGeom prst="ellipse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 flipH="1">
                <a:off x="463550" y="2400299"/>
                <a:ext cx="1371600" cy="0"/>
              </a:xfrm>
              <a:prstGeom prst="straightConnector1">
                <a:avLst/>
              </a:prstGeom>
              <a:ln w="635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391" name="Group 48"/>
          <p:cNvGrpSpPr>
            <a:grpSpLocks/>
          </p:cNvGrpSpPr>
          <p:nvPr/>
        </p:nvGrpSpPr>
        <p:grpSpPr bwMode="auto">
          <a:xfrm>
            <a:off x="457200" y="4600575"/>
            <a:ext cx="3133725" cy="533400"/>
            <a:chOff x="590550" y="4800600"/>
            <a:chExt cx="3133725" cy="533400"/>
          </a:xfrm>
        </p:grpSpPr>
        <p:grpSp>
          <p:nvGrpSpPr>
            <p:cNvPr id="16401" name="Group 39"/>
            <p:cNvGrpSpPr>
              <a:grpSpLocks/>
            </p:cNvGrpSpPr>
            <p:nvPr/>
          </p:nvGrpSpPr>
          <p:grpSpPr bwMode="auto">
            <a:xfrm rot="10800000">
              <a:off x="600075" y="4800600"/>
              <a:ext cx="3124200" cy="533400"/>
              <a:chOff x="457200" y="2057400"/>
              <a:chExt cx="3124200" cy="533400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>
                <a:off x="457200" y="2286000"/>
                <a:ext cx="3124200" cy="0"/>
              </a:xfrm>
              <a:prstGeom prst="straightConnector1">
                <a:avLst/>
              </a:prstGeom>
              <a:ln w="50800" cmpd="sng">
                <a:solidFill>
                  <a:schemeClr val="accent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219200" y="2057400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2019300" y="2057400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895600" y="2057400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02" name="Group 47"/>
            <p:cNvGrpSpPr>
              <a:grpSpLocks/>
            </p:cNvGrpSpPr>
            <p:nvPr/>
          </p:nvGrpSpPr>
          <p:grpSpPr bwMode="auto">
            <a:xfrm>
              <a:off x="590550" y="4914900"/>
              <a:ext cx="1752600" cy="381000"/>
              <a:chOff x="581025" y="4876801"/>
              <a:chExt cx="1752600" cy="381000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1952625" y="4876801"/>
                <a:ext cx="381000" cy="381000"/>
              </a:xfrm>
              <a:prstGeom prst="ellipse">
                <a:avLst/>
              </a:prstGeom>
              <a:solidFill>
                <a:srgbClr val="7030A0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43" name="Straight Arrow Connector 42"/>
              <p:cNvCxnSpPr/>
              <p:nvPr/>
            </p:nvCxnSpPr>
            <p:spPr>
              <a:xfrm flipH="1">
                <a:off x="581025" y="5067301"/>
                <a:ext cx="1371600" cy="0"/>
              </a:xfrm>
              <a:prstGeom prst="straightConnector1">
                <a:avLst/>
              </a:prstGeom>
              <a:ln w="635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392" name="Group 49"/>
          <p:cNvGrpSpPr>
            <a:grpSpLocks/>
          </p:cNvGrpSpPr>
          <p:nvPr/>
        </p:nvGrpSpPr>
        <p:grpSpPr bwMode="auto">
          <a:xfrm rot="10800000">
            <a:off x="504825" y="5715000"/>
            <a:ext cx="3133725" cy="533400"/>
            <a:chOff x="590550" y="4800600"/>
            <a:chExt cx="3133725" cy="533400"/>
          </a:xfrm>
        </p:grpSpPr>
        <p:grpSp>
          <p:nvGrpSpPr>
            <p:cNvPr id="16393" name="Group 50"/>
            <p:cNvGrpSpPr>
              <a:grpSpLocks/>
            </p:cNvGrpSpPr>
            <p:nvPr/>
          </p:nvGrpSpPr>
          <p:grpSpPr bwMode="auto">
            <a:xfrm rot="10800000">
              <a:off x="600075" y="4800600"/>
              <a:ext cx="3124200" cy="533400"/>
              <a:chOff x="457200" y="2057400"/>
              <a:chExt cx="3124200" cy="533400"/>
            </a:xfrm>
          </p:grpSpPr>
          <p:cxnSp>
            <p:nvCxnSpPr>
              <p:cNvPr id="55" name="Straight Arrow Connector 54"/>
              <p:cNvCxnSpPr/>
              <p:nvPr/>
            </p:nvCxnSpPr>
            <p:spPr>
              <a:xfrm>
                <a:off x="457200" y="2286000"/>
                <a:ext cx="3124200" cy="0"/>
              </a:xfrm>
              <a:prstGeom prst="straightConnector1">
                <a:avLst/>
              </a:prstGeom>
              <a:ln w="50800" cmpd="sng">
                <a:solidFill>
                  <a:schemeClr val="accent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219200" y="2057400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019300" y="2057400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2895600" y="2057400"/>
                <a:ext cx="0" cy="533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394" name="Group 51"/>
            <p:cNvGrpSpPr>
              <a:grpSpLocks/>
            </p:cNvGrpSpPr>
            <p:nvPr/>
          </p:nvGrpSpPr>
          <p:grpSpPr bwMode="auto">
            <a:xfrm>
              <a:off x="590550" y="4914900"/>
              <a:ext cx="1752600" cy="381000"/>
              <a:chOff x="581025" y="4876801"/>
              <a:chExt cx="1752600" cy="381000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1952625" y="4876801"/>
                <a:ext cx="381000" cy="381000"/>
              </a:xfrm>
              <a:prstGeom prst="ellipse">
                <a:avLst/>
              </a:prstGeom>
              <a:solidFill>
                <a:srgbClr val="7030A0"/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 flipH="1">
                <a:off x="581025" y="5067301"/>
                <a:ext cx="1371600" cy="0"/>
              </a:xfrm>
              <a:prstGeom prst="straightConnector1">
                <a:avLst/>
              </a:prstGeom>
              <a:ln w="635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8867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81000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Solving Inequalities with </a:t>
            </a:r>
            <a:r>
              <a:rPr lang="en-US" sz="2400" b="1" dirty="0" smtClean="0">
                <a:solidFill>
                  <a:srgbClr val="FF0000"/>
                </a:solidFill>
              </a:rPr>
              <a:t>Addition and Subtraction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363" name="Conten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blipFill rotWithShape="1">
            <a:blip r:embed="rId2"/>
            <a:stretch>
              <a:fillRect l="-716" t="-80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3296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82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b="1" dirty="0" smtClean="0">
                <a:solidFill>
                  <a:schemeClr val="tx1"/>
                </a:solidFill>
              </a:rPr>
              <a:t>Special Case: “The Case of Negative Variables”</a:t>
            </a:r>
          </a:p>
        </p:txBody>
      </p:sp>
      <p:sp>
        <p:nvSpPr>
          <p:cNvPr id="16387" name="Content Placeholder 4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blipFill rotWithShape="1">
            <a:blip r:embed="rId3"/>
            <a:stretch>
              <a:fillRect l="-716" t="-80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5268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altLang="en-US" sz="8800" smtClean="0"/>
              <a:t>When multiplying or dividing by a </a:t>
            </a:r>
            <a:r>
              <a:rPr lang="en-US" altLang="en-US" sz="8800" smtClean="0">
                <a:solidFill>
                  <a:srgbClr val="FF0000"/>
                </a:solidFill>
              </a:rPr>
              <a:t>negative number</a:t>
            </a:r>
            <a:r>
              <a:rPr lang="en-US" altLang="en-US" sz="8800" smtClean="0"/>
              <a:t>, </a:t>
            </a:r>
            <a:r>
              <a:rPr lang="en-US" altLang="en-US" sz="8800" smtClean="0">
                <a:solidFill>
                  <a:srgbClr val="0070C0"/>
                </a:solidFill>
              </a:rPr>
              <a:t>flip</a:t>
            </a:r>
            <a:r>
              <a:rPr lang="en-US" altLang="en-US" sz="8800" smtClean="0"/>
              <a:t> the inequality sign.</a:t>
            </a:r>
          </a:p>
        </p:txBody>
      </p:sp>
    </p:spTree>
    <p:extLst>
      <p:ext uri="{BB962C8B-B14F-4D97-AF65-F5344CB8AC3E}">
        <p14:creationId xmlns:p14="http://schemas.microsoft.com/office/powerpoint/2010/main" val="414579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400" b="1" dirty="0" smtClean="0">
                <a:solidFill>
                  <a:schemeClr val="tx1"/>
                </a:solidFill>
              </a:rPr>
              <a:t>Solving Inequalities: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Multiplication/Division 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Part 1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1">
            <a:blip r:embed="rId2"/>
            <a:stretch>
              <a:fillRect l="-1362" t="-120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16519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2800" b="1" dirty="0" smtClean="0">
                <a:solidFill>
                  <a:schemeClr val="tx1"/>
                </a:solidFill>
              </a:rPr>
              <a:t>Solving Inequalities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Multiplication/Division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 Part 2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1">
            <a:blip r:embed="rId2"/>
            <a:stretch>
              <a:fillRect l="-1362" t="-1200" r="-72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59447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000" b="1" dirty="0" smtClean="0">
                <a:solidFill>
                  <a:schemeClr val="tx1"/>
                </a:solidFill>
              </a:rPr>
              <a:t>Solving Inequalities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Multiplication and Division 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Part 3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1">
            <a:blip r:embed="rId2"/>
            <a:stretch>
              <a:fillRect l="-1362" t="-120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28899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</TotalTime>
  <Words>228</Words>
  <Application>Microsoft Office PowerPoint</Application>
  <PresentationFormat>On-screen Show (4:3)</PresentationFormat>
  <Paragraphs>75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Unit 2 – Section 6 “Solving Inequalities</vt:lpstr>
      <vt:lpstr>Inequality Symbols</vt:lpstr>
      <vt:lpstr>Graphing  Inequalities</vt:lpstr>
      <vt:lpstr>Solving Inequalities with Addition and Subtraction</vt:lpstr>
      <vt:lpstr>Special Case: “The Case of Negative Variables”</vt:lpstr>
      <vt:lpstr>PowerPoint Presentation</vt:lpstr>
      <vt:lpstr>Solving Inequalities:  Multiplication/Division Part 1</vt:lpstr>
      <vt:lpstr>Solving Inequalities Multiplication/Division Part 2</vt:lpstr>
      <vt:lpstr>Solving Inequalities Multiplication and Division Part 3</vt:lpstr>
      <vt:lpstr>Solving Verbal Statements</vt:lpstr>
      <vt:lpstr>Closing Questions Part 1</vt:lpstr>
      <vt:lpstr>Multistep Inequalities Cluster Examples #1</vt:lpstr>
      <vt:lpstr>Multistep Inequalities Cluster Examples #2</vt:lpstr>
      <vt:lpstr>Closing Questions:  Solving Verbal Statements Part 2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– Section 2 “Solving Inequalities</dc:title>
  <dc:creator>User</dc:creator>
  <cp:lastModifiedBy>User</cp:lastModifiedBy>
  <cp:revision>5</cp:revision>
  <dcterms:created xsi:type="dcterms:W3CDTF">2016-08-04T21:40:26Z</dcterms:created>
  <dcterms:modified xsi:type="dcterms:W3CDTF">2016-10-05T15:08:08Z</dcterms:modified>
</cp:coreProperties>
</file>