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C3-2FDA-4E7D-B83F-A1A9E0BF43BC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EE5EFF-AB71-4EEC-AF68-DBEDF5FC32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C3-2FDA-4E7D-B83F-A1A9E0BF43BC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5EFF-AB71-4EEC-AF68-DBEDF5FC320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CEE5EFF-AB71-4EEC-AF68-DBEDF5FC32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C3-2FDA-4E7D-B83F-A1A9E0BF43BC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C3-2FDA-4E7D-B83F-A1A9E0BF43BC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CEE5EFF-AB71-4EEC-AF68-DBEDF5FC32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C3-2FDA-4E7D-B83F-A1A9E0BF43BC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EE5EFF-AB71-4EEC-AF68-DBEDF5FC32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AB2D2C3-2FDA-4E7D-B83F-A1A9E0BF43BC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5EFF-AB71-4EEC-AF68-DBEDF5FC32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C3-2FDA-4E7D-B83F-A1A9E0BF43BC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CEE5EFF-AB71-4EEC-AF68-DBEDF5FC32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C3-2FDA-4E7D-B83F-A1A9E0BF43BC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CEE5EFF-AB71-4EEC-AF68-DBEDF5FC32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C3-2FDA-4E7D-B83F-A1A9E0BF43BC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EE5EFF-AB71-4EEC-AF68-DBEDF5FC32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EE5EFF-AB71-4EEC-AF68-DBEDF5FC32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D2C3-2FDA-4E7D-B83F-A1A9E0BF43BC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CEE5EFF-AB71-4EEC-AF68-DBEDF5FC32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B2D2C3-2FDA-4E7D-B83F-A1A9E0BF43BC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AB2D2C3-2FDA-4E7D-B83F-A1A9E0BF43BC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EE5EFF-AB71-4EEC-AF68-DBEDF5FC32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Objectives Covered</a:t>
            </a:r>
          </a:p>
          <a:p>
            <a:endParaRPr lang="en-US" dirty="0"/>
          </a:p>
          <a:p>
            <a:r>
              <a:rPr lang="en-US" dirty="0" smtClean="0"/>
              <a:t>The student will solve a quadratic function by completing the square</a:t>
            </a:r>
          </a:p>
          <a:p>
            <a:endParaRPr lang="en-US" dirty="0"/>
          </a:p>
          <a:p>
            <a:r>
              <a:rPr lang="en-US" dirty="0" smtClean="0"/>
              <a:t>The student will rewrite an equation in vertex form using the completing the square method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 – </a:t>
            </a:r>
            <a:r>
              <a:rPr lang="en-US" smtClean="0"/>
              <a:t>Section </a:t>
            </a:r>
            <a:r>
              <a:rPr lang="en-US" smtClean="0"/>
              <a:t>7“Completing </a:t>
            </a:r>
            <a:r>
              <a:rPr lang="en-US" dirty="0" smtClean="0"/>
              <a:t>the Square”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92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Purpose of Completing the Square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 smtClean="0"/>
              <a:t>The purpose of completing the square is to find solutions that cannot be found by factoring.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Factoring</a:t>
            </a:r>
            <a:r>
              <a:rPr lang="en-US" i="1" dirty="0" smtClean="0"/>
              <a:t> yields solutions that are </a:t>
            </a:r>
            <a:r>
              <a:rPr lang="en-US" i="1" dirty="0" smtClean="0">
                <a:solidFill>
                  <a:srgbClr val="0070C0"/>
                </a:solidFill>
              </a:rPr>
              <a:t>rational and real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b="1" i="1" dirty="0" smtClean="0"/>
              <a:t>Completing the square yields solutions that are irrational, rational, complex, and real.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In other words, irrational solutions  nor complex solutions can be found by factoring, therefore, completing the square is necessary.</a:t>
            </a:r>
          </a:p>
        </p:txBody>
      </p:sp>
    </p:spTree>
    <p:extLst>
      <p:ext uri="{BB962C8B-B14F-4D97-AF65-F5344CB8AC3E}">
        <p14:creationId xmlns:p14="http://schemas.microsoft.com/office/powerpoint/2010/main" val="81719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Completing the Square</a:t>
            </a:r>
            <a:endParaRPr lang="en-US" sz="3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28600" y="1524000"/>
                <a:ext cx="4419600" cy="4681728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Completing the Square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Finding solutions to quadratic equations.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400" b="1" i="1" smtClean="0">
                              <a:latin typeface="Cambria Math"/>
                            </a:rPr>
                            <m:t>𝒂𝒙</m:t>
                          </m:r>
                        </m:e>
                        <m:sup>
                          <m:r>
                            <a:rPr lang="en-US" sz="3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400" b="1" i="1" smtClean="0">
                          <a:latin typeface="Cambria Math"/>
                        </a:rPr>
                        <m:t>+</m:t>
                      </m:r>
                      <m:r>
                        <a:rPr lang="en-US" sz="3400" b="1" i="1" smtClean="0">
                          <a:latin typeface="Cambria Math"/>
                        </a:rPr>
                        <m:t>𝒃𝒙</m:t>
                      </m:r>
                      <m:r>
                        <a:rPr lang="en-US" sz="3400" b="1" i="1" smtClean="0">
                          <a:latin typeface="Cambria Math"/>
                        </a:rPr>
                        <m:t>+</m:t>
                      </m:r>
                      <m:r>
                        <a:rPr lang="en-US" sz="3400" b="1" i="1" smtClean="0"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en-US" sz="3400" b="1" i="1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100" b="1" dirty="0" smtClean="0"/>
                  <a:t>Steps</a:t>
                </a:r>
                <a:r>
                  <a:rPr lang="en-US" sz="2100" dirty="0" smtClean="0"/>
                  <a:t>:</a:t>
                </a:r>
              </a:p>
              <a:p>
                <a:pPr marL="514350" indent="-514350">
                  <a:buAutoNum type="arabicParenBoth"/>
                </a:pPr>
                <a:r>
                  <a:rPr lang="en-US" sz="2100" i="1" dirty="0" smtClean="0"/>
                  <a:t>Get everything equal to the </a:t>
                </a:r>
                <a:r>
                  <a:rPr lang="en-US" sz="2100" b="1" i="1" dirty="0" smtClean="0"/>
                  <a:t>constant</a:t>
                </a:r>
                <a:r>
                  <a:rPr lang="en-US" sz="2100" i="1" dirty="0" smtClean="0"/>
                  <a:t>.</a:t>
                </a:r>
              </a:p>
              <a:p>
                <a:pPr marL="514350" indent="-514350">
                  <a:buAutoNum type="arabicParenBoth"/>
                </a:pPr>
                <a:r>
                  <a:rPr lang="en-US" sz="2100" i="1" dirty="0"/>
                  <a:t> </a:t>
                </a:r>
                <a:r>
                  <a:rPr lang="en-US" sz="2100" b="1" i="1" dirty="0" smtClean="0"/>
                  <a:t>Factor</a:t>
                </a:r>
                <a:r>
                  <a:rPr lang="en-US" sz="2100" i="1" dirty="0" smtClean="0"/>
                  <a:t> by the coefficient of “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1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1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10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100" i="1" dirty="0" smtClean="0"/>
                  <a:t>”</a:t>
                </a:r>
              </a:p>
              <a:p>
                <a:pPr marL="514350" indent="-514350">
                  <a:buAutoNum type="arabicParenBoth"/>
                </a:pPr>
                <a:r>
                  <a:rPr lang="en-US" sz="2100" i="1" dirty="0" smtClean="0"/>
                  <a:t>Take the coefficient of </a:t>
                </a:r>
                <a14:m>
                  <m:oMath xmlns:m="http://schemas.openxmlformats.org/officeDocument/2006/math">
                    <m:r>
                      <a:rPr lang="en-US" sz="2100" b="0" i="1" smtClean="0">
                        <a:latin typeface="Cambria Math"/>
                      </a:rPr>
                      <m:t>"</m:t>
                    </m:r>
                    <m:r>
                      <a:rPr lang="en-US" sz="2100" b="0" i="1" smtClean="0">
                        <a:latin typeface="Cambria Math"/>
                      </a:rPr>
                      <m:t>𝑥</m:t>
                    </m:r>
                    <m:r>
                      <a:rPr lang="en-US" sz="2100" b="0" i="1" smtClean="0">
                        <a:latin typeface="Cambria Math"/>
                      </a:rPr>
                      <m:t>“</m:t>
                    </m:r>
                  </m:oMath>
                </a14:m>
                <a:r>
                  <a:rPr lang="en-US" sz="2100" i="1" dirty="0" smtClean="0"/>
                  <a:t> and:</a:t>
                </a:r>
              </a:p>
              <a:p>
                <a:pPr marL="857250" lvl="1" indent="-457200">
                  <a:buAutoNum type="alphaUcPeriod"/>
                </a:pPr>
                <a:r>
                  <a:rPr lang="en-US" sz="2100" i="1" dirty="0" smtClean="0">
                    <a:solidFill>
                      <a:schemeClr val="tx1"/>
                    </a:solidFill>
                  </a:rPr>
                  <a:t>Divide it by 2. (remember this #)</a:t>
                </a:r>
              </a:p>
              <a:p>
                <a:pPr marL="857250" lvl="1" indent="-457200">
                  <a:buAutoNum type="alphaUcPeriod"/>
                </a:pPr>
                <a:r>
                  <a:rPr lang="en-US" sz="2100" i="1" dirty="0" smtClean="0">
                    <a:solidFill>
                      <a:schemeClr val="tx1"/>
                    </a:solidFill>
                  </a:rPr>
                  <a:t>Square it.</a:t>
                </a:r>
              </a:p>
              <a:p>
                <a:pPr marL="857250" lvl="1" indent="-457200">
                  <a:buAutoNum type="alphaUcPeriod"/>
                </a:pPr>
                <a:r>
                  <a:rPr lang="en-US" sz="2100" i="1" dirty="0" smtClean="0">
                    <a:solidFill>
                      <a:schemeClr val="tx1"/>
                    </a:solidFill>
                  </a:rPr>
                  <a:t>Add the result to both sides</a:t>
                </a:r>
                <a:r>
                  <a:rPr lang="en-US" sz="2100" i="1" dirty="0" smtClean="0"/>
                  <a:t>.</a:t>
                </a:r>
              </a:p>
              <a:p>
                <a:pPr marL="514350" indent="-514350">
                  <a:buAutoNum type="arabicParenBoth"/>
                </a:pPr>
                <a:r>
                  <a:rPr lang="en-US" sz="2100" i="1" dirty="0" smtClean="0"/>
                  <a:t>Factor the left side, simplify the right.</a:t>
                </a:r>
              </a:p>
              <a:p>
                <a:pPr marL="514350" indent="-514350">
                  <a:buAutoNum type="arabicParenBoth"/>
                </a:pPr>
                <a:r>
                  <a:rPr lang="en-US" sz="2100" i="1" dirty="0"/>
                  <a:t> </a:t>
                </a:r>
                <a:r>
                  <a:rPr lang="en-US" sz="2100" i="1" dirty="0" smtClean="0"/>
                  <a:t>Take the square root of both sides.</a:t>
                </a:r>
              </a:p>
              <a:p>
                <a:pPr marL="514350" indent="-514350">
                  <a:buAutoNum type="arabicParenBoth"/>
                </a:pPr>
                <a:r>
                  <a:rPr lang="en-US" sz="2100" i="1" dirty="0"/>
                  <a:t> </a:t>
                </a:r>
                <a:r>
                  <a:rPr lang="en-US" sz="2100" i="1" dirty="0" smtClean="0"/>
                  <a:t>Solve for x.</a:t>
                </a:r>
              </a:p>
              <a:p>
                <a:pPr marL="40005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28600" y="1524000"/>
                <a:ext cx="4419600" cy="4681728"/>
              </a:xfrm>
              <a:blipFill rotWithShape="1">
                <a:blip r:embed="rId2"/>
                <a:stretch>
                  <a:fillRect l="-1655" t="-2083" r="-3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Solve the polynomial by completing the square.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−8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=20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+27=0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Font typeface="Wingdings 2"/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+6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+8=0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Font typeface="Wingdings 2"/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+16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+30=0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Note</a:t>
                </a:r>
                <a:r>
                  <a:rPr lang="en-US" dirty="0" smtClean="0"/>
                  <a:t>:  </a:t>
                </a:r>
                <a:r>
                  <a:rPr lang="en-US" i="1" dirty="0" smtClean="0"/>
                  <a:t>All the solutions are real and rational.</a:t>
                </a:r>
                <a:endParaRPr lang="en-US" i="1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813" t="-2083" r="-1662" b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491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Completing the Square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Note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The following solutions are going to be irrational or complex.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Complete the square.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−7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+8=0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+4=0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Font typeface="Wingdings 2"/>
                  <a:buAutoNum type="arabicPeriod"/>
                </a:pPr>
                <a:endParaRPr lang="en-US" i="1" dirty="0" smtClean="0">
                  <a:latin typeface="Cambria Math"/>
                </a:endParaRPr>
              </a:p>
              <a:p>
                <a:pPr marL="514350" indent="-514350">
                  <a:buFont typeface="Wingdings 2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4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+1</m:t>
                    </m:r>
                    <m:r>
                      <a:rPr lang="en-US" b="0" i="1" smtClean="0">
                        <a:latin typeface="Cambria Math"/>
                      </a:rPr>
                      <m:t>6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+8=0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+8=0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932" t="-1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065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0"/>
            <a:ext cx="8607552" cy="9906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Completing the Square by Rewriting in Vertex Form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Steps</a:t>
                </a:r>
                <a:r>
                  <a:rPr lang="en-US" dirty="0"/>
                  <a:t>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i="1" dirty="0" smtClean="0"/>
                  <a:t>Place function in quadratic form: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</a:rPr>
                          <m:t>𝒚</m:t>
                        </m:r>
                        <m:r>
                          <a:rPr lang="en-US" sz="2800" b="1" i="1" smtClean="0">
                            <a:latin typeface="Cambria Math"/>
                          </a:rPr>
                          <m:t>=</m:t>
                        </m:r>
                        <m:r>
                          <a:rPr lang="en-US" sz="2800" b="1" i="1">
                            <a:latin typeface="Cambria Math"/>
                          </a:rPr>
                          <m:t>𝒂𝒙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800" b="1" i="1">
                        <a:latin typeface="Cambria Math"/>
                      </a:rPr>
                      <m:t>+</m:t>
                    </m:r>
                    <m:r>
                      <a:rPr lang="en-US" sz="2800" b="1" i="1">
                        <a:latin typeface="Cambria Math"/>
                      </a:rPr>
                      <m:t>𝒃𝒙</m:t>
                    </m:r>
                    <m:r>
                      <a:rPr lang="en-US" sz="2800" b="1" i="1">
                        <a:latin typeface="Cambria Math"/>
                      </a:rPr>
                      <m:t>+</m:t>
                    </m:r>
                    <m:r>
                      <a:rPr lang="en-US" sz="2800" b="1" i="1">
                        <a:latin typeface="Cambria Math"/>
                      </a:rPr>
                      <m:t>𝒄</m:t>
                    </m:r>
                  </m:oMath>
                </a14:m>
                <a:endParaRPr lang="en-US" sz="2800" b="1" i="1" dirty="0"/>
              </a:p>
              <a:p>
                <a:pPr marL="457200" indent="-457200">
                  <a:buFont typeface="+mj-lt"/>
                  <a:buAutoNum type="arabicPeriod"/>
                </a:pPr>
                <a:endParaRPr lang="en-US" i="1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i="1" dirty="0" smtClean="0"/>
                  <a:t>Place </a:t>
                </a:r>
                <a:r>
                  <a:rPr lang="en-US" i="1" dirty="0"/>
                  <a:t>parenthesis: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𝑏𝑥</m:t>
                    </m:r>
                    <m:r>
                      <a:rPr lang="en-US" i="1">
                        <a:latin typeface="Cambria Math"/>
                      </a:rPr>
                      <m:t>)+</m:t>
                    </m:r>
                    <m:r>
                      <a:rPr lang="en-US" i="1">
                        <a:latin typeface="Cambria Math"/>
                      </a:rPr>
                      <m:t>𝑐</m:t>
                    </m:r>
                  </m:oMath>
                </a14:m>
                <a:endParaRPr lang="en-US" i="1" dirty="0"/>
              </a:p>
              <a:p>
                <a:pPr marL="457200" indent="-457200">
                  <a:buFont typeface="+mj-lt"/>
                  <a:buAutoNum type="arabicPeriod"/>
                </a:pPr>
                <a:endParaRPr lang="en-US" i="1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i="1" dirty="0" smtClean="0"/>
                  <a:t>Factor out the coefficient </a:t>
                </a:r>
                <a:r>
                  <a:rPr lang="en-US" i="1" dirty="0"/>
                  <a:t>of “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i="1" dirty="0"/>
                  <a:t>”</a:t>
                </a:r>
                <a:r>
                  <a:rPr lang="en-US" i="1" dirty="0" smtClean="0"/>
                  <a:t> (if necessary), resulting in:</a:t>
                </a:r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𝑏𝑥</m:t>
                    </m:r>
                    <m:r>
                      <a:rPr lang="en-US" i="1">
                        <a:latin typeface="Cambria Math"/>
                      </a:rPr>
                      <m:t>)+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i="1" dirty="0" smtClean="0"/>
                  <a:t>. 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i="1" dirty="0"/>
                  <a:t>4</a:t>
                </a:r>
                <a:r>
                  <a:rPr lang="en-US" i="1" dirty="0" smtClean="0"/>
                  <a:t>.   Take </a:t>
                </a:r>
                <a:r>
                  <a:rPr lang="en-US" i="1" dirty="0"/>
                  <a:t>the coefficient </a:t>
                </a:r>
                <a:r>
                  <a:rPr lang="en-US" i="1" dirty="0" smtClean="0"/>
                  <a:t> b and</a:t>
                </a:r>
                <a:r>
                  <a:rPr lang="en-US" i="1" dirty="0"/>
                  <a:t>:</a:t>
                </a:r>
              </a:p>
              <a:p>
                <a:pPr marL="857250" lvl="1" indent="-457200">
                  <a:buAutoNum type="alphaUcPeriod"/>
                </a:pPr>
                <a:r>
                  <a:rPr lang="en-US" i="1" dirty="0">
                    <a:solidFill>
                      <a:schemeClr val="tx1"/>
                    </a:solidFill>
                  </a:rPr>
                  <a:t>Divide it by 2. (</a:t>
                </a:r>
                <a:r>
                  <a:rPr lang="en-US" i="1" u="sng" dirty="0">
                    <a:solidFill>
                      <a:schemeClr val="tx1"/>
                    </a:solidFill>
                  </a:rPr>
                  <a:t>remember this #)</a:t>
                </a:r>
              </a:p>
              <a:p>
                <a:pPr marL="857250" lvl="1" indent="-457200">
                  <a:buAutoNum type="alphaUcPeriod"/>
                </a:pPr>
                <a:r>
                  <a:rPr lang="en-US" i="1" dirty="0">
                    <a:solidFill>
                      <a:schemeClr val="tx1"/>
                    </a:solidFill>
                  </a:rPr>
                  <a:t>Square it.</a:t>
                </a:r>
              </a:p>
              <a:p>
                <a:pPr marL="857250" lvl="1" indent="-457200">
                  <a:buAutoNum type="alphaUcPeriod"/>
                </a:pPr>
                <a:r>
                  <a:rPr lang="en-US" b="1" i="1" dirty="0">
                    <a:solidFill>
                      <a:srgbClr val="FF0000"/>
                    </a:solidFill>
                  </a:rPr>
                  <a:t>Add</a:t>
                </a:r>
                <a:r>
                  <a:rPr lang="en-US" i="1" dirty="0">
                    <a:solidFill>
                      <a:schemeClr val="tx1"/>
                    </a:solidFill>
                  </a:rPr>
                  <a:t> </a:t>
                </a:r>
                <a:r>
                  <a:rPr lang="en-US" i="1" dirty="0" smtClean="0">
                    <a:solidFill>
                      <a:schemeClr val="tx1"/>
                    </a:solidFill>
                  </a:rPr>
                  <a:t>on the inside </a:t>
                </a:r>
                <a:r>
                  <a:rPr lang="en-US" b="1" i="1" dirty="0" smtClean="0">
                    <a:solidFill>
                      <a:srgbClr val="0070C0"/>
                    </a:solidFill>
                  </a:rPr>
                  <a:t>subtract</a:t>
                </a:r>
                <a:r>
                  <a:rPr lang="en-US" i="1" dirty="0" smtClean="0">
                    <a:solidFill>
                      <a:schemeClr val="tx1"/>
                    </a:solidFill>
                  </a:rPr>
                  <a:t> from the  out .</a:t>
                </a:r>
              </a:p>
              <a:p>
                <a:pPr marL="857250" lvl="1" indent="-457200">
                  <a:buAutoNum type="alphaUcPeriod"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i="1" smtClean="0"/>
                  <a:t>5.    </a:t>
                </a:r>
                <a:r>
                  <a:rPr lang="en-US" i="1" dirty="0" smtClean="0"/>
                  <a:t>Factor </a:t>
                </a:r>
                <a:r>
                  <a:rPr lang="en-US" i="1" dirty="0"/>
                  <a:t>the </a:t>
                </a:r>
                <a:r>
                  <a:rPr lang="en-US" i="1" dirty="0" smtClean="0"/>
                  <a:t>parenthesis, </a:t>
                </a:r>
                <a:r>
                  <a:rPr lang="en-US" i="1" dirty="0"/>
                  <a:t>simplify the </a:t>
                </a:r>
                <a:r>
                  <a:rPr lang="en-US" i="1" dirty="0" smtClean="0"/>
                  <a:t>outside.</a:t>
                </a:r>
              </a:p>
              <a:p>
                <a:pPr marL="514350" indent="-514350">
                  <a:buAutoNum type="arabicParenBoth"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sz="2900" b="1" i="1" dirty="0" smtClean="0"/>
                  <a:t>New function: </a:t>
                </a:r>
                <a14:m>
                  <m:oMath xmlns:m="http://schemas.openxmlformats.org/officeDocument/2006/math">
                    <m:r>
                      <a:rPr lang="en-US" sz="2900" b="1" i="1" smtClean="0">
                        <a:latin typeface="Cambria Math"/>
                      </a:rPr>
                      <m:t>𝒚</m:t>
                    </m:r>
                    <m:r>
                      <a:rPr lang="en-US" sz="2900" b="1" i="1" smtClean="0">
                        <a:latin typeface="Cambria Math"/>
                      </a:rPr>
                      <m:t>=</m:t>
                    </m:r>
                    <m:r>
                      <a:rPr lang="en-US" sz="2900" b="1" i="1" smtClean="0">
                        <a:latin typeface="Cambria Math"/>
                      </a:rPr>
                      <m:t>𝒂</m:t>
                    </m:r>
                    <m:sSup>
                      <m:sSupPr>
                        <m:ctrlPr>
                          <a:rPr lang="en-US" sz="29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900" b="1" i="1" smtClean="0">
                            <a:latin typeface="Cambria Math"/>
                          </a:rPr>
                          <m:t>(</m:t>
                        </m:r>
                        <m:r>
                          <a:rPr lang="en-US" sz="29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29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900" b="1" i="1" smtClean="0">
                            <a:latin typeface="Cambria Math"/>
                          </a:rPr>
                          <m:t>𝒉</m:t>
                        </m:r>
                        <m:r>
                          <a:rPr lang="en-US" sz="2900" b="1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9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900" b="1" i="1" smtClean="0">
                        <a:latin typeface="Cambria Math"/>
                      </a:rPr>
                      <m:t>+</m:t>
                    </m:r>
                    <m:r>
                      <a:rPr lang="en-US" sz="2900" b="1" i="1" smtClean="0">
                        <a:latin typeface="Cambria Math"/>
                      </a:rPr>
                      <m:t>𝒌</m:t>
                    </m:r>
                  </m:oMath>
                </a14:m>
                <a:endParaRPr lang="en-US" sz="2900" b="1" i="1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360" t="-1432" r="-1964" b="-1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Write each equation in parabola form by completing the square. Label the vertex and the axis of symmetry.</a:t>
                </a:r>
              </a:p>
              <a:p>
                <a:pPr marL="0" indent="0">
                  <a:buNone/>
                </a:pPr>
                <a:endParaRPr lang="en-US" i="1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+6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906" t="-1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808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Closing Questions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Respond to the following questions. Be prepared to discuss the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−18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+32=0</m:t>
                    </m:r>
                  </m:oMath>
                </a14:m>
                <a:r>
                  <a:rPr lang="en-US" dirty="0" smtClean="0"/>
                  <a:t> by completing the square.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Rewrite 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−18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+32</m:t>
                    </m:r>
                  </m:oMath>
                </a14:m>
                <a:r>
                  <a:rPr lang="en-US" dirty="0" smtClean="0"/>
                  <a:t> in vertex form.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2035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71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824</TotalTime>
  <Words>495</Words>
  <Application>Microsoft Office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Unit 2 – Section 7“Completing the Square”</vt:lpstr>
      <vt:lpstr>Purpose of Completing the Square</vt:lpstr>
      <vt:lpstr>Completing the Square</vt:lpstr>
      <vt:lpstr>Completing the Square</vt:lpstr>
      <vt:lpstr>Completing the Square by Rewriting in Vertex Form</vt:lpstr>
      <vt:lpstr>Closing Questions</vt:lpstr>
      <vt:lpstr>Homework Assignment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– Section 7 “Completing the Square”</dc:title>
  <dc:creator>Authorized User</dc:creator>
  <cp:lastModifiedBy>User</cp:lastModifiedBy>
  <cp:revision>20</cp:revision>
  <dcterms:created xsi:type="dcterms:W3CDTF">2010-10-01T19:13:02Z</dcterms:created>
  <dcterms:modified xsi:type="dcterms:W3CDTF">2016-08-25T17:11:31Z</dcterms:modified>
</cp:coreProperties>
</file>