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4" r:id="rId6"/>
    <p:sldId id="265" r:id="rId7"/>
    <p:sldId id="266" r:id="rId8"/>
    <p:sldId id="269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DC7F-15E4-4033-A42C-7FFE5DBD3D3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16D264-460D-42D8-8464-5346E9F595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DC7F-15E4-4033-A42C-7FFE5DBD3D3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D264-460D-42D8-8464-5346E9F5958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916D264-460D-42D8-8464-5346E9F5958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DC7F-15E4-4033-A42C-7FFE5DBD3D3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DC7F-15E4-4033-A42C-7FFE5DBD3D3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916D264-460D-42D8-8464-5346E9F595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DC7F-15E4-4033-A42C-7FFE5DBD3D3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16D264-460D-42D8-8464-5346E9F5958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F21DC7F-15E4-4033-A42C-7FFE5DBD3D3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D264-460D-42D8-8464-5346E9F595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DC7F-15E4-4033-A42C-7FFE5DBD3D3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916D264-460D-42D8-8464-5346E9F5958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DC7F-15E4-4033-A42C-7FFE5DBD3D3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916D264-460D-42D8-8464-5346E9F595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DC7F-15E4-4033-A42C-7FFE5DBD3D3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16D264-460D-42D8-8464-5346E9F595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16D264-460D-42D8-8464-5346E9F5958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DC7F-15E4-4033-A42C-7FFE5DBD3D3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916D264-460D-42D8-8464-5346E9F5958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F21DC7F-15E4-4033-A42C-7FFE5DBD3D3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F21DC7F-15E4-4033-A42C-7FFE5DBD3D3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16D264-460D-42D8-8464-5346E9F5958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Objectives: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To classify polynomials</a:t>
            </a:r>
          </a:p>
          <a:p>
            <a:pPr marL="514350" indent="-514350"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Use operations to evaluate polynomial </a:t>
            </a:r>
            <a:r>
              <a:rPr lang="en-US" dirty="0" smtClean="0">
                <a:solidFill>
                  <a:schemeClr val="tx1"/>
                </a:solidFill>
              </a:rPr>
              <a:t>functions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3 – Section </a:t>
            </a:r>
            <a:r>
              <a:rPr lang="en-US" dirty="0" smtClean="0"/>
              <a:t>2  </a:t>
            </a:r>
            <a:r>
              <a:rPr lang="en-US" dirty="0" smtClean="0"/>
              <a:t>“Properties and Characteristics of Polynomial Equations”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81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Polynomial Function Terminology</a:t>
            </a:r>
            <a:endParaRPr lang="en-US" sz="3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Polynomial Function</a:t>
                </a:r>
                <a:r>
                  <a:rPr lang="en-US" dirty="0" smtClean="0"/>
                  <a:t>: Functions for equations with a degree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Degree</a:t>
                </a:r>
                <a:r>
                  <a:rPr lang="en-US" dirty="0" smtClean="0"/>
                  <a:t>: highest number exponent.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Descending order</a:t>
                </a:r>
                <a:r>
                  <a:rPr lang="en-US" dirty="0" smtClean="0"/>
                  <a:t>: the terms of a polynomial arranged in order from greatest to least according to the exponent.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End Behavior</a:t>
                </a:r>
                <a:r>
                  <a:rPr lang="en-US" dirty="0" smtClean="0"/>
                  <a:t>: the direction of the graph as it continues to the left and right.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219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252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Classification of Polynomials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:r>
                  <a:rPr lang="en-US" sz="3800" b="1" dirty="0" smtClean="0"/>
                  <a:t>Monomial</a:t>
                </a:r>
                <a:r>
                  <a:rPr lang="en-US" sz="3800" dirty="0" smtClean="0"/>
                  <a:t>: </a:t>
                </a:r>
                <a:r>
                  <a:rPr lang="en-US" sz="3800" i="1" dirty="0" smtClean="0"/>
                  <a:t>One algebraic term resulted by a product of a coefficient, variables, and exponents.</a:t>
                </a:r>
              </a:p>
              <a:p>
                <a:pPr marL="0" indent="0">
                  <a:buNone/>
                </a:pPr>
                <a:r>
                  <a:rPr lang="en-US" sz="5100" b="1" dirty="0" smtClean="0">
                    <a:solidFill>
                      <a:srgbClr val="FF0000"/>
                    </a:solidFill>
                  </a:rPr>
                  <a:t>	EX: </a:t>
                </a:r>
                <a14:m>
                  <m:oMath xmlns:m="http://schemas.openxmlformats.org/officeDocument/2006/math">
                    <m:r>
                      <a:rPr lang="en-US" sz="5100" b="1" i="1" smtClean="0">
                        <a:solidFill>
                          <a:srgbClr val="FF0000"/>
                        </a:solidFill>
                        <a:latin typeface="Cambria Math"/>
                      </a:rPr>
                      <m:t>𝟑</m:t>
                    </m:r>
                    <m:sSup>
                      <m:sSupPr>
                        <m:ctrlP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5100" b="1" i="1" smtClean="0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</m:oMath>
                </a14:m>
                <a:endParaRPr lang="en-US" sz="51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sz="51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sz="3800" b="1" dirty="0" smtClean="0"/>
                  <a:t>Polynomial</a:t>
                </a:r>
                <a:r>
                  <a:rPr lang="en-US" sz="3800" dirty="0" smtClean="0"/>
                  <a:t>: </a:t>
                </a:r>
                <a:r>
                  <a:rPr lang="en-US" sz="3800" i="1" dirty="0" smtClean="0"/>
                  <a:t>Two or more algebraic terms separated by “+” or “-”. </a:t>
                </a:r>
              </a:p>
              <a:p>
                <a:pPr marL="0" indent="0">
                  <a:buNone/>
                </a:pPr>
                <a:r>
                  <a:rPr lang="en-US" sz="5100" b="1" dirty="0" smtClean="0">
                    <a:solidFill>
                      <a:srgbClr val="FF0000"/>
                    </a:solidFill>
                  </a:rPr>
                  <a:t>	EX: </a:t>
                </a:r>
                <a14:m>
                  <m:oMath xmlns:m="http://schemas.openxmlformats.org/officeDocument/2006/math">
                    <m:r>
                      <a:rPr lang="en-US" sz="5100" b="1" i="1" smtClean="0">
                        <a:solidFill>
                          <a:srgbClr val="FF0000"/>
                        </a:solidFill>
                        <a:latin typeface="Cambria Math"/>
                      </a:rPr>
                      <m:t>𝟑</m:t>
                    </m:r>
                    <m:sSup>
                      <m:sSupPr>
                        <m:ctrlP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5100" b="1" i="1" smtClean="0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  <m:r>
                      <a:rPr lang="en-US" sz="5100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sz="5100" b="1" i="1" smtClean="0">
                        <a:solidFill>
                          <a:srgbClr val="FF0000"/>
                        </a:solidFill>
                        <a:latin typeface="Cambria Math"/>
                      </a:rPr>
                      <m:t>𝟒</m:t>
                    </m:r>
                    <m:sSup>
                      <m:sSupPr>
                        <m:ctrlP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sup>
                    </m:sSup>
                    <m:r>
                      <a:rPr lang="en-US" sz="51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en-US" sz="51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𝟕</m:t>
                    </m:r>
                    <m:sSup>
                      <m:sSupPr>
                        <m:ctrlPr>
                          <a:rPr lang="en-US" sz="51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51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51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en-US" sz="51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sz="51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𝟏𝟐</m:t>
                    </m:r>
                    <m:sSup>
                      <m:sSupPr>
                        <m:ctrlPr>
                          <a:rPr lang="en-US" sz="51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51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sz="51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</m:sup>
                    </m:sSup>
                  </m:oMath>
                </a14:m>
                <a:endParaRPr lang="en-US" sz="51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sz="3800" dirty="0"/>
                  <a:t>	</a:t>
                </a:r>
                <a:endParaRPr lang="en-US" sz="3800" dirty="0" smtClean="0"/>
              </a:p>
              <a:p>
                <a:pPr lvl="1"/>
                <a:r>
                  <a:rPr lang="en-US" sz="3400" b="1" dirty="0" smtClean="0">
                    <a:solidFill>
                      <a:schemeClr val="tx1"/>
                    </a:solidFill>
                  </a:rPr>
                  <a:t>	Binomial</a:t>
                </a:r>
                <a:r>
                  <a:rPr lang="en-US" sz="3400" dirty="0" smtClean="0">
                    <a:solidFill>
                      <a:schemeClr val="tx1"/>
                    </a:solidFill>
                  </a:rPr>
                  <a:t>*: </a:t>
                </a:r>
                <a:r>
                  <a:rPr lang="en-US" sz="3400" i="1" dirty="0" smtClean="0">
                    <a:solidFill>
                      <a:schemeClr val="tx1"/>
                    </a:solidFill>
                  </a:rPr>
                  <a:t>Two algebraic terms separated by “+” or “-”.</a:t>
                </a:r>
              </a:p>
              <a:p>
                <a:pPr marL="0" indent="0">
                  <a:buNone/>
                </a:pPr>
                <a:r>
                  <a:rPr lang="en-US" sz="5100" b="1" dirty="0" smtClean="0">
                    <a:solidFill>
                      <a:srgbClr val="FF0000"/>
                    </a:solidFill>
                  </a:rPr>
                  <a:t>		EX: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5100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sz="5100" b="1" i="1" smtClean="0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</m:oMath>
                </a14:m>
                <a:endParaRPr lang="en-US" sz="5100" b="1" dirty="0" smtClean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sz="3400" dirty="0"/>
                  <a:t>	</a:t>
                </a:r>
                <a:r>
                  <a:rPr lang="en-US" sz="3400" b="1" dirty="0" smtClean="0">
                    <a:solidFill>
                      <a:schemeClr val="tx1"/>
                    </a:solidFill>
                  </a:rPr>
                  <a:t>Trinomial</a:t>
                </a:r>
                <a:r>
                  <a:rPr lang="en-US" sz="3400" dirty="0" smtClean="0">
                    <a:solidFill>
                      <a:schemeClr val="tx1"/>
                    </a:solidFill>
                  </a:rPr>
                  <a:t>**: </a:t>
                </a:r>
                <a:r>
                  <a:rPr lang="en-US" sz="3400" i="1" dirty="0" smtClean="0">
                    <a:solidFill>
                      <a:schemeClr val="tx1"/>
                    </a:solidFill>
                  </a:rPr>
                  <a:t>Three algebraic terms separated by a “+” or “-”.</a:t>
                </a:r>
              </a:p>
              <a:p>
                <a:pPr marL="0" indent="0">
                  <a:buNone/>
                </a:pPr>
                <a:r>
                  <a:rPr lang="en-US" sz="5100" b="1" dirty="0" smtClean="0">
                    <a:solidFill>
                      <a:srgbClr val="FF0000"/>
                    </a:solidFill>
                  </a:rPr>
                  <a:t>		EX: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51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5100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sz="5100" b="1" i="1" smtClean="0">
                        <a:solidFill>
                          <a:srgbClr val="FF0000"/>
                        </a:solidFill>
                        <a:latin typeface="Cambria Math"/>
                      </a:rPr>
                      <m:t>𝟓</m:t>
                    </m:r>
                    <m:r>
                      <a:rPr lang="en-US" sz="5100" b="1" i="1" smtClean="0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  <m:r>
                      <a:rPr lang="en-US" sz="5100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sz="5100" b="1" i="1" smtClean="0">
                        <a:solidFill>
                          <a:srgbClr val="FF0000"/>
                        </a:solidFill>
                        <a:latin typeface="Cambria Math"/>
                      </a:rPr>
                      <m:t>𝟔</m:t>
                    </m:r>
                  </m:oMath>
                </a14:m>
                <a:endParaRPr lang="en-US" sz="51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sz="3800" dirty="0" smtClean="0"/>
              </a:p>
              <a:p>
                <a:pPr marL="0" indent="0">
                  <a:buNone/>
                </a:pPr>
                <a:endParaRPr lang="en-US" sz="2300" dirty="0" smtClean="0"/>
              </a:p>
              <a:p>
                <a:pPr marL="0" indent="0">
                  <a:buNone/>
                </a:pPr>
                <a:endParaRPr lang="en-US" sz="2300" dirty="0" smtClean="0"/>
              </a:p>
              <a:p>
                <a:pPr marL="0" indent="0">
                  <a:buNone/>
                </a:pPr>
                <a:r>
                  <a:rPr lang="en-US" sz="2300" i="1" dirty="0" smtClean="0"/>
                  <a:t>*Binomials and Trinomials are also Polynomials.</a:t>
                </a:r>
              </a:p>
              <a:p>
                <a:pPr marL="0" indent="0">
                  <a:buNone/>
                </a:pPr>
                <a:r>
                  <a:rPr lang="en-US" sz="2300" i="1" dirty="0" smtClean="0"/>
                  <a:t>**Trinomials will be covered extensively in factoring.</a:t>
                </a:r>
                <a:endParaRPr lang="en-US" sz="230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645" t="-1867" r="-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655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Classifying Polynomials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sz="2000" i="1" dirty="0" smtClean="0"/>
                  <a:t>Use the following functions and label the following: </a:t>
                </a:r>
              </a:p>
              <a:p>
                <a:pPr marL="514350" indent="-514350">
                  <a:buAutoNum type="arabicPeriod"/>
                </a:pPr>
                <a:r>
                  <a:rPr lang="en-US" sz="2000" i="1" dirty="0" smtClean="0"/>
                  <a:t>The degree of the polynomial</a:t>
                </a:r>
              </a:p>
              <a:p>
                <a:pPr marL="514350" indent="-514350">
                  <a:buAutoNum type="arabicPeriod"/>
                </a:pPr>
                <a:r>
                  <a:rPr lang="en-US" sz="2000" i="1" dirty="0" smtClean="0"/>
                  <a:t>Name of the polynomial using the number of terms.</a:t>
                </a:r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+9</m:t>
                    </m:r>
                  </m:oMath>
                </a14:m>
                <a:r>
                  <a:rPr lang="en-US" dirty="0" smtClean="0"/>
                  <a:t>	</a:t>
                </a:r>
                <a:r>
                  <a:rPr lang="en-US" dirty="0"/>
                  <a:t> </a:t>
                </a:r>
                <a:r>
                  <a:rPr lang="en-US" dirty="0" smtClean="0"/>
                  <a:t>  2.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dirty="0" smtClean="0"/>
                  <a:t>        3.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dirty="0" smtClean="0"/>
                  <a:t>	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4.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		</a:t>
                </a:r>
                <a:r>
                  <a:rPr lang="en-US" dirty="0"/>
                  <a:t> </a:t>
                </a:r>
                <a:r>
                  <a:rPr lang="en-US" dirty="0" smtClean="0"/>
                  <a:t> 5.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−4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741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Adding and Subtracting Polynomials</a:t>
            </a:r>
            <a:endParaRPr lang="en-US" sz="32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Rule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Combine coefficients with like terms and keep everything else the same. If subtracting, do K.C.C.</a:t>
                </a:r>
              </a:p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Find the sum or difference of the polynomial.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(−4</m:t>
                        </m:r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+10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)−(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  <m:r>
                          <a:rPr lang="en-US" b="0" i="1" smtClean="0">
                            <a:latin typeface="Cambria Math"/>
                          </a:rPr>
                          <m:t>𝑥𝑦</m:t>
                        </m:r>
                        <m:r>
                          <a:rPr lang="en-US" b="0" i="1" smtClean="0">
                            <a:latin typeface="Cambria Math"/>
                          </a:rPr>
                          <m:t>+5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  <m:r>
                          <a:rPr lang="en-US" b="0" i="1" smtClean="0">
                            <a:latin typeface="Cambria Math"/>
                          </a:rPr>
                          <m:t>𝑥𝑦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b="0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+5)+(−2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+9)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967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Distribution of a Monomial to a Polynomial</a:t>
            </a:r>
            <a:endParaRPr lang="en-US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/>
                  <a:t>Rule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Distribute the monomial by multiplying coefficients and adding the exponents.</a:t>
                </a:r>
              </a:p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Find the product.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−9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(3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−7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(4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b="0" dirty="0" smtClean="0"/>
                  <a:t>)</a:t>
                </a:r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932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58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Double Distribution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Rule</a:t>
                </a:r>
                <a:r>
                  <a:rPr lang="en-US" dirty="0"/>
                  <a:t>: </a:t>
                </a:r>
                <a:r>
                  <a:rPr lang="en-US" i="1" dirty="0"/>
                  <a:t>Distribute the first term to both terms in the second polynomial, distribute the second term to polynomial, simplify like terms.</a:t>
                </a:r>
              </a:p>
              <a:p>
                <a:pPr marL="0" indent="0">
                  <a:buNone/>
                </a:pPr>
                <a:r>
                  <a:rPr lang="en-US" b="1" dirty="0"/>
                  <a:t>Directions</a:t>
                </a:r>
                <a:r>
                  <a:rPr lang="en-US" dirty="0"/>
                  <a:t>: </a:t>
                </a:r>
                <a:r>
                  <a:rPr lang="en-US" i="1" dirty="0"/>
                  <a:t>Find the product of the binomials.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−2)(−2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+1)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x</m:t>
                    </m:r>
                    <m:r>
                      <a:rPr lang="en-US" b="0" i="0" smtClean="0">
                        <a:latin typeface="Cambria Math"/>
                      </a:rPr>
                      <m:t>−2)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+10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−4)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−1)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+1)(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+5)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860" t="-2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721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Closing Questions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Directions: Respond to the following questions. Be prepared to discuss your answers with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Provide an example of a trinomial of degree 6.</a:t>
                </a:r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Find the product of the following:</a:t>
                </a:r>
              </a:p>
              <a:p>
                <a:pPr marL="822960" lvl="3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	</a:t>
                </a:r>
              </a:p>
              <a:p>
                <a:pPr marL="822960" lvl="3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e>
                    </m:d>
                    <m:d>
                      <m:dPr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e>
                    </m:d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117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39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844</TotalTime>
  <Words>519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Unit 3 – Section 2  “Properties and Characteristics of Polynomial Equations”</vt:lpstr>
      <vt:lpstr>Polynomial Function Terminology</vt:lpstr>
      <vt:lpstr>Classification of Polynomials</vt:lpstr>
      <vt:lpstr>Classifying Polynomials</vt:lpstr>
      <vt:lpstr>Adding and Subtracting Polynomials</vt:lpstr>
      <vt:lpstr>Distribution of a Monomial to a Polynomial</vt:lpstr>
      <vt:lpstr>Double Distribution</vt:lpstr>
      <vt:lpstr>Closing Questions</vt:lpstr>
      <vt:lpstr>Homework Assignment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6-Section 1 “Polynomial Functions”</dc:title>
  <dc:creator>User</dc:creator>
  <cp:lastModifiedBy>User</cp:lastModifiedBy>
  <cp:revision>15</cp:revision>
  <dcterms:created xsi:type="dcterms:W3CDTF">2013-10-31T20:31:05Z</dcterms:created>
  <dcterms:modified xsi:type="dcterms:W3CDTF">2016-10-17T18:36:57Z</dcterms:modified>
</cp:coreProperties>
</file>