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4F5B3E0B-C483-46F8-9944-B6651977AA76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BA128547-C444-4526-B0FB-347CD8A88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29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58DFE-6191-4D9B-821A-517DFCE7BA39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B43C9E-066B-4215-B600-A01D29D7E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67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182B5-2F53-4CFF-9CA5-54AAFCD1BA7D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A2BD-DE97-4FA0-8DEF-CB3E5C30E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54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0F848-7C41-4011-B79C-A34872B18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09B0-7F02-411A-9B57-1CAE4C7B651C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65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E0407-A97C-4E58-9EFB-57EE23C9971C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6F14A-7344-43A5-9AB2-FDB538A47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0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8C3F3-84BD-412B-9AE6-1ACF62ED295E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DAA42CE-AB6F-4693-8314-7FAD7B1AF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38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15AD6-561F-4BA1-9C5A-8618DD7065DB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E1C9-E70E-44AE-B498-70133E988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02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760E-3FCF-4837-A7B9-884DF0C93243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09B584F-FD2A-4D51-8F2F-9BE745F3E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59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279D1-0F99-4855-BB47-C5C9B6ED7B64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CD165-CE9F-40A3-8B30-F3A2EA2FF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6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DE4F8-56A1-4378-A30D-066300FC03F9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359A1F-C13F-4559-B343-4A2998823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6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B629045-C2E8-4C50-91A5-C00BEC82B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99D28-BF1C-4A4F-A883-F86D338D2182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89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84EE5-6232-40B0-8FB9-088567F00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06013-7116-4117-9D56-3C32EBD00FCF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0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416324B-812D-45BF-BD53-ECCEF78880AE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A2C77C-F059-4805-957F-EAFBC0A07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</a:t>
            </a:r>
            <a:r>
              <a:rPr lang="en-US" smtClean="0"/>
              <a:t>3 </a:t>
            </a:r>
            <a:r>
              <a:rPr lang="en-US" dirty="0" smtClean="0"/>
              <a:t>– Section 3 “Functions”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7432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pPr algn="l"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US" dirty="0" smtClean="0">
                <a:solidFill>
                  <a:schemeClr val="tx1"/>
                </a:solidFill>
              </a:rPr>
              <a:t>The student will evaluate functions using order of operations.</a:t>
            </a:r>
          </a:p>
          <a:p>
            <a:pPr algn="l"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US" dirty="0" smtClean="0">
                <a:solidFill>
                  <a:schemeClr val="tx1"/>
                </a:solidFill>
              </a:rPr>
              <a:t>The student will identify whether a relation or graph is a function.</a:t>
            </a:r>
          </a:p>
          <a:p>
            <a:pPr algn="l"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US" dirty="0" smtClean="0">
                <a:solidFill>
                  <a:schemeClr val="tx1"/>
                </a:solidFill>
              </a:rPr>
              <a:t>The student will investigate functions using the vertical line test.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1625" y="304800"/>
            <a:ext cx="8534400" cy="758825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tx1"/>
                </a:solidFill>
              </a:rPr>
              <a:t>Functions</a:t>
            </a:r>
            <a:endParaRPr lang="en-US" sz="5400" i="1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blipFill rotWithShape="1">
            <a:blip r:embed="rId2"/>
            <a:stretch>
              <a:fillRect l="-1003" t="-16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Oval 42"/>
          <p:cNvSpPr/>
          <p:nvPr/>
        </p:nvSpPr>
        <p:spPr>
          <a:xfrm>
            <a:off x="7391400" y="4572000"/>
            <a:ext cx="838200" cy="838200"/>
          </a:xfrm>
          <a:prstGeom prst="ellipse">
            <a:avLst/>
          </a:prstGeom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tx1"/>
                </a:solidFill>
              </a:rPr>
              <a:t>Vertical Line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18288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/>
              <a:t>Vertical Line Test</a:t>
            </a:r>
            <a:r>
              <a:rPr lang="en-US" sz="1800" dirty="0" smtClean="0"/>
              <a:t>: </a:t>
            </a:r>
            <a:r>
              <a:rPr lang="en-US" sz="1800" i="1" dirty="0" smtClean="0"/>
              <a:t>If an imaginary vertical line passes through just one point on the graph, then it is a function.  If it crosses more than one point, it is not a function.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8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/>
              <a:t>Directions</a:t>
            </a:r>
            <a:r>
              <a:rPr lang="en-US" sz="1800" dirty="0" smtClean="0"/>
              <a:t>: </a:t>
            </a:r>
            <a:r>
              <a:rPr lang="en-US" sz="1800" i="1" dirty="0" smtClean="0"/>
              <a:t>Use the vertical line test to determine which of the following graphs are functions.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grpSp>
        <p:nvGrpSpPr>
          <p:cNvPr id="15365" name="Group 25"/>
          <p:cNvGrpSpPr>
            <a:grpSpLocks/>
          </p:cNvGrpSpPr>
          <p:nvPr/>
        </p:nvGrpSpPr>
        <p:grpSpPr bwMode="auto">
          <a:xfrm>
            <a:off x="152400" y="4038600"/>
            <a:ext cx="1981200" cy="1600200"/>
            <a:chOff x="5029200" y="1676400"/>
            <a:chExt cx="3429000" cy="3505200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>
              <a:off x="5029285" y="3656770"/>
              <a:ext cx="304966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029200" y="3658507"/>
              <a:ext cx="312126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6" name="TextBox 23"/>
            <p:cNvSpPr txBox="1">
              <a:spLocks noChangeArrowheads="1"/>
            </p:cNvSpPr>
            <p:nvPr/>
          </p:nvSpPr>
          <p:spPr bwMode="auto">
            <a:xfrm>
              <a:off x="8153400" y="3429000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X</a:t>
              </a:r>
            </a:p>
          </p:txBody>
        </p:sp>
        <p:sp>
          <p:nvSpPr>
            <p:cNvPr id="15387" name="TextBox 24"/>
            <p:cNvSpPr txBox="1">
              <a:spLocks noChangeArrowheads="1"/>
            </p:cNvSpPr>
            <p:nvPr/>
          </p:nvSpPr>
          <p:spPr bwMode="auto">
            <a:xfrm>
              <a:off x="6400800" y="1676400"/>
              <a:ext cx="304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Y</a:t>
              </a:r>
            </a:p>
          </p:txBody>
        </p:sp>
      </p:grpSp>
      <p:grpSp>
        <p:nvGrpSpPr>
          <p:cNvPr id="15366" name="Group 25"/>
          <p:cNvGrpSpPr>
            <a:grpSpLocks/>
          </p:cNvGrpSpPr>
          <p:nvPr/>
        </p:nvGrpSpPr>
        <p:grpSpPr bwMode="auto">
          <a:xfrm>
            <a:off x="2590800" y="4038600"/>
            <a:ext cx="1981200" cy="1600200"/>
            <a:chOff x="5029200" y="1676400"/>
            <a:chExt cx="3429000" cy="3505200"/>
          </a:xfrm>
        </p:grpSpPr>
        <p:cxnSp>
          <p:nvCxnSpPr>
            <p:cNvPr id="27" name="Straight Arrow Connector 26"/>
            <p:cNvCxnSpPr/>
            <p:nvPr/>
          </p:nvCxnSpPr>
          <p:spPr>
            <a:xfrm rot="5400000">
              <a:off x="5029285" y="3656770"/>
              <a:ext cx="304966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029200" y="3658507"/>
              <a:ext cx="312126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2" name="TextBox 23"/>
            <p:cNvSpPr txBox="1">
              <a:spLocks noChangeArrowheads="1"/>
            </p:cNvSpPr>
            <p:nvPr/>
          </p:nvSpPr>
          <p:spPr bwMode="auto">
            <a:xfrm>
              <a:off x="8153400" y="3429000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X</a:t>
              </a:r>
            </a:p>
          </p:txBody>
        </p:sp>
        <p:sp>
          <p:nvSpPr>
            <p:cNvPr id="15383" name="TextBox 24"/>
            <p:cNvSpPr txBox="1">
              <a:spLocks noChangeArrowheads="1"/>
            </p:cNvSpPr>
            <p:nvPr/>
          </p:nvSpPr>
          <p:spPr bwMode="auto">
            <a:xfrm>
              <a:off x="6400800" y="1676400"/>
              <a:ext cx="304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Y</a:t>
              </a:r>
            </a:p>
          </p:txBody>
        </p:sp>
      </p:grpSp>
      <p:grpSp>
        <p:nvGrpSpPr>
          <p:cNvPr id="15367" name="Group 25"/>
          <p:cNvGrpSpPr>
            <a:grpSpLocks/>
          </p:cNvGrpSpPr>
          <p:nvPr/>
        </p:nvGrpSpPr>
        <p:grpSpPr bwMode="auto">
          <a:xfrm>
            <a:off x="4724400" y="4038600"/>
            <a:ext cx="1981200" cy="1600200"/>
            <a:chOff x="5029200" y="1676400"/>
            <a:chExt cx="3429000" cy="3505200"/>
          </a:xfrm>
        </p:grpSpPr>
        <p:cxnSp>
          <p:nvCxnSpPr>
            <p:cNvPr id="32" name="Straight Arrow Connector 31"/>
            <p:cNvCxnSpPr/>
            <p:nvPr/>
          </p:nvCxnSpPr>
          <p:spPr>
            <a:xfrm rot="5400000">
              <a:off x="5029285" y="3656770"/>
              <a:ext cx="304966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029200" y="3658507"/>
              <a:ext cx="312126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78" name="TextBox 23"/>
            <p:cNvSpPr txBox="1">
              <a:spLocks noChangeArrowheads="1"/>
            </p:cNvSpPr>
            <p:nvPr/>
          </p:nvSpPr>
          <p:spPr bwMode="auto">
            <a:xfrm>
              <a:off x="8153400" y="3429000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X</a:t>
              </a:r>
            </a:p>
          </p:txBody>
        </p:sp>
        <p:sp>
          <p:nvSpPr>
            <p:cNvPr id="15379" name="TextBox 24"/>
            <p:cNvSpPr txBox="1">
              <a:spLocks noChangeArrowheads="1"/>
            </p:cNvSpPr>
            <p:nvPr/>
          </p:nvSpPr>
          <p:spPr bwMode="auto">
            <a:xfrm>
              <a:off x="6400800" y="1676400"/>
              <a:ext cx="304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Y</a:t>
              </a:r>
            </a:p>
          </p:txBody>
        </p:sp>
      </p:grpSp>
      <p:grpSp>
        <p:nvGrpSpPr>
          <p:cNvPr id="15368" name="Group 25"/>
          <p:cNvGrpSpPr>
            <a:grpSpLocks/>
          </p:cNvGrpSpPr>
          <p:nvPr/>
        </p:nvGrpSpPr>
        <p:grpSpPr bwMode="auto">
          <a:xfrm>
            <a:off x="6781800" y="4038600"/>
            <a:ext cx="1981200" cy="1600200"/>
            <a:chOff x="5029200" y="1676400"/>
            <a:chExt cx="3429000" cy="3505200"/>
          </a:xfrm>
        </p:grpSpPr>
        <p:cxnSp>
          <p:nvCxnSpPr>
            <p:cNvPr id="37" name="Straight Arrow Connector 36"/>
            <p:cNvCxnSpPr/>
            <p:nvPr/>
          </p:nvCxnSpPr>
          <p:spPr>
            <a:xfrm rot="5400000">
              <a:off x="5029285" y="3656770"/>
              <a:ext cx="304966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029200" y="3658507"/>
              <a:ext cx="312126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74" name="TextBox 23"/>
            <p:cNvSpPr txBox="1">
              <a:spLocks noChangeArrowheads="1"/>
            </p:cNvSpPr>
            <p:nvPr/>
          </p:nvSpPr>
          <p:spPr bwMode="auto">
            <a:xfrm>
              <a:off x="8153400" y="3429000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X</a:t>
              </a:r>
            </a:p>
          </p:txBody>
        </p:sp>
        <p:sp>
          <p:nvSpPr>
            <p:cNvPr id="15375" name="TextBox 24"/>
            <p:cNvSpPr txBox="1">
              <a:spLocks noChangeArrowheads="1"/>
            </p:cNvSpPr>
            <p:nvPr/>
          </p:nvSpPr>
          <p:spPr bwMode="auto">
            <a:xfrm>
              <a:off x="6400800" y="1676400"/>
              <a:ext cx="304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Y</a:t>
              </a:r>
            </a:p>
          </p:txBody>
        </p:sp>
      </p:grpSp>
      <p:cxnSp>
        <p:nvCxnSpPr>
          <p:cNvPr id="45" name="Curved Connector 44"/>
          <p:cNvCxnSpPr/>
          <p:nvPr/>
        </p:nvCxnSpPr>
        <p:spPr>
          <a:xfrm flipV="1">
            <a:off x="4953000" y="4648200"/>
            <a:ext cx="1219200" cy="609600"/>
          </a:xfrm>
          <a:prstGeom prst="curvedConnector3">
            <a:avLst>
              <a:gd name="adj1" fmla="val 48929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33400" y="4495800"/>
            <a:ext cx="1066800" cy="9906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>
            <a:off x="2819400" y="4495800"/>
            <a:ext cx="990600" cy="838200"/>
          </a:xfrm>
          <a:prstGeom prst="bentConnector3">
            <a:avLst>
              <a:gd name="adj1" fmla="val 50000"/>
            </a:avLst>
          </a:prstGeom>
          <a:ln w="444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13" y="1800601"/>
            <a:ext cx="4186687" cy="3962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04800"/>
            <a:ext cx="8077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X- input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Y- output</a:t>
            </a:r>
          </a:p>
          <a:p>
            <a:endParaRPr lang="en-US" dirty="0"/>
          </a:p>
          <a:p>
            <a:r>
              <a:rPr lang="en-US" sz="2000" b="1" dirty="0" smtClean="0"/>
              <a:t>When x is put into the function, use order of operations to find y.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352800" y="4419600"/>
            <a:ext cx="1981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62600" y="1905000"/>
                <a:ext cx="281940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If the equation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r>
                  <a:rPr lang="en-US" i="1" dirty="0" smtClean="0"/>
                  <a:t>, find the </a:t>
                </a:r>
                <a:r>
                  <a:rPr lang="en-US" i="1" dirty="0" smtClean="0">
                    <a:solidFill>
                      <a:srgbClr val="00B0F0"/>
                    </a:solidFill>
                  </a:rPr>
                  <a:t>y-value </a:t>
                </a:r>
                <a:r>
                  <a:rPr lang="en-US" i="1" dirty="0" smtClean="0"/>
                  <a:t>given the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x-value</a:t>
                </a:r>
                <a:r>
                  <a:rPr lang="en-US" i="1" dirty="0" smtClean="0"/>
                  <a:t>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b="0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=−3</m:t>
                    </m:r>
                  </m:oMath>
                </a14:m>
                <a:endParaRPr lang="en-US" b="0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=5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905000"/>
                <a:ext cx="2819400" cy="2585323"/>
              </a:xfrm>
              <a:prstGeom prst="rect">
                <a:avLst/>
              </a:prstGeom>
              <a:blipFill rotWithShape="1">
                <a:blip r:embed="rId3"/>
                <a:stretch>
                  <a:fillRect l="-1948" t="-1179" r="-649" b="-2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600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1"/>
                </a:solidFill>
              </a:rPr>
              <a:t>Evaluating Functions</a:t>
            </a: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1508" r="-2715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Content Placeholder 4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906" t="-39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1"/>
                </a:solidFill>
              </a:rPr>
              <a:t>Cluster Examples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754" t="-39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906" t="-39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Closing Questions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Directions: 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the purpose of using the Vertical Line Test?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Are all relations considered  functions, or, are all functions considered relations? Explain.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Given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r>
                  <a:rPr lang="en-US" dirty="0" smtClean="0"/>
                  <a:t>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(−6)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886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843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Assignment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150</TotalTime>
  <Words>235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Unit 3 – Section 3 “Functions”</vt:lpstr>
      <vt:lpstr>Functions</vt:lpstr>
      <vt:lpstr>Vertical Line Test</vt:lpstr>
      <vt:lpstr>PowerPoint Presentation</vt:lpstr>
      <vt:lpstr>Evaluating Functions</vt:lpstr>
      <vt:lpstr>Cluster Examples</vt:lpstr>
      <vt:lpstr>Closing Questions</vt:lpstr>
      <vt:lpstr>Homework Assignment</vt:lpstr>
    </vt:vector>
  </TitlesOfParts>
  <Company>Henrico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Section 5 “Functions”</dc:title>
  <dc:creator>Authorized User</dc:creator>
  <cp:lastModifiedBy>User</cp:lastModifiedBy>
  <cp:revision>14</cp:revision>
  <cp:lastPrinted>2016-10-25T18:32:52Z</cp:lastPrinted>
  <dcterms:created xsi:type="dcterms:W3CDTF">2010-08-06T03:41:59Z</dcterms:created>
  <dcterms:modified xsi:type="dcterms:W3CDTF">2016-10-25T18:32:53Z</dcterms:modified>
</cp:coreProperties>
</file>