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738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Georgia" pitchFamily="18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Georgia" pitchFamily="18" charset="0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Georgia" pitchFamily="18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Georgia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A2114-3B02-4C05-80CD-44D168B1112C}" type="datetimeFigureOut">
              <a:rPr lang="en-US"/>
              <a:pPr>
                <a:defRPr/>
              </a:pPr>
              <a:t>11/9/2016</a:t>
            </a:fld>
            <a:endParaRPr lang="en-US" dirty="0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9250F4C4-B6C4-418F-968D-336519C4DE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1241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A6347-FDA1-44CD-AA3F-E30AEFC13E73}" type="datetimeFigureOut">
              <a:rPr lang="en-US"/>
              <a:pPr>
                <a:defRPr/>
              </a:pPr>
              <a:t>11/9/2016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22187-9480-43C2-869F-6197A6B779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2704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Georgia" pitchFamily="18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Georgia" pitchFamily="18" charset="0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Georgia" pitchFamily="18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Georgia" pitchFamily="18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0B15CA-5156-401E-BE9D-16C9263AF0B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F2A4B-3D09-4429-A927-7AC2D9CF7136}" type="datetimeFigureOut">
              <a:rPr lang="en-US"/>
              <a:pPr>
                <a:defRPr/>
              </a:pPr>
              <a:t>11/9/2016</a:t>
            </a:fld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4179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BF0E4B-B3F8-4D7F-AE53-C1EB46D5F964}" type="datetimeFigureOut">
              <a:rPr lang="en-US"/>
              <a:pPr>
                <a:defRPr/>
              </a:pPr>
              <a:t>11/9/2016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B0913D-A81B-4235-8251-5498D6155D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6314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Georgia" pitchFamily="18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Georgia" pitchFamily="18" charset="0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Georgia" pitchFamily="18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Georgia" pitchFamily="18" charset="0"/>
            </a:endParaRPr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Georgia" pitchFamily="18" charset="0"/>
            </a:endParaRPr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Georgia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F90F5-AC8B-47E1-9011-D02C39A8FDFB}" type="datetimeFigureOut">
              <a:rPr lang="en-US"/>
              <a:pPr>
                <a:defRPr/>
              </a:pPr>
              <a:t>11/9/2016</a:t>
            </a:fld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B8639079-26AA-4C19-9475-06CAE96D20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3688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9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05B478-CA3A-4CA3-B731-E161F964FDE2}" type="datetimeFigureOut">
              <a:rPr lang="en-US"/>
              <a:pPr>
                <a:defRPr/>
              </a:pPr>
              <a:t>11/9/2016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B5163-E6ED-439C-BA1B-1B2A2205EE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9585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1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0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Georgia" pitchFamily="18" charset="0"/>
            </a:endParaRPr>
          </a:p>
        </p:txBody>
      </p:sp>
      <p:sp>
        <p:nvSpPr>
          <p:cNvPr id="9" name="Rectangle 2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Georgia" pitchFamily="18" charset="0"/>
            </a:endParaRPr>
          </a:p>
        </p:txBody>
      </p:sp>
      <p:sp>
        <p:nvSpPr>
          <p:cNvPr id="10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Georgia" pitchFamily="18" charset="0"/>
            </a:endParaRPr>
          </a:p>
        </p:txBody>
      </p:sp>
      <p:sp>
        <p:nvSpPr>
          <p:cNvPr id="11" name="Rectangle 24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Georgia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5B85D-AB30-498F-A695-1D0F44BF5D91}" type="datetimeFigureOut">
              <a:rPr lang="en-US"/>
              <a:pPr>
                <a:defRPr/>
              </a:pPr>
              <a:t>11/9/2016</a:t>
            </a:fld>
            <a:endParaRPr lang="en-US" dirty="0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232A26F-D6E6-4CF0-9A62-45CA765125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848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E6524-0ED4-4392-9922-68D929581AE0}" type="datetimeFigureOut">
              <a:rPr lang="en-US"/>
              <a:pPr>
                <a:defRPr/>
              </a:pPr>
              <a:t>11/9/2016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24895E-F739-4E8A-BF44-9E021A339C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737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Georgia" pitchFamily="18" charset="0"/>
            </a:endParaRPr>
          </a:p>
        </p:txBody>
      </p:sp>
      <p:sp>
        <p:nvSpPr>
          <p:cNvPr id="3" name="Rectangle 20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Georgia" pitchFamily="18" charset="0"/>
            </a:endParaRPr>
          </a:p>
        </p:txBody>
      </p:sp>
      <p:sp>
        <p:nvSpPr>
          <p:cNvPr id="4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Georgia" pitchFamily="18" charset="0"/>
            </a:endParaRPr>
          </a:p>
        </p:txBody>
      </p:sp>
      <p:sp>
        <p:nvSpPr>
          <p:cNvPr id="5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Georgia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E505B-9DDB-4C94-9DCB-DCDD29393C1C}" type="datetimeFigureOut">
              <a:rPr lang="en-US"/>
              <a:pPr>
                <a:defRPr/>
              </a:pPr>
              <a:t>11/9/2016</a:t>
            </a:fld>
            <a:endParaRPr lang="en-US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666F56C-10AA-4648-A413-91CDC4C3ED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266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Georgia" pitchFamily="18" charset="0"/>
            </a:endParaRP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Georgia" pitchFamily="18" charset="0"/>
            </a:endParaRP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Georgia" pitchFamily="18" charset="0"/>
            </a:endParaRPr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Georgia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140EFEE-8ECA-42AB-9C06-C1E087747D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BD668-432E-4E2D-A072-21400667E78C}" type="datetimeFigureOut">
              <a:rPr lang="en-US"/>
              <a:pPr>
                <a:defRPr/>
              </a:pPr>
              <a:t>11/9/2016</a:t>
            </a:fld>
            <a:endParaRPr lang="en-US" dirty="0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9366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Georgia" pitchFamily="18" charset="0"/>
            </a:endParaRP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Georgia" pitchFamily="18" charset="0"/>
            </a:endParaRP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Georgia" pitchFamily="18" charset="0"/>
            </a:endParaRPr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Georgia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0E1DC7-DB40-4AD8-B21A-E081E1F6C5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662689-38F5-471A-A0AA-B10016E43321}" type="datetimeFigureOut">
              <a:rPr lang="en-US"/>
              <a:pPr>
                <a:defRPr/>
              </a:pPr>
              <a:t>11/9/2016</a:t>
            </a:fld>
            <a:endParaRPr lang="en-US" dirty="0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812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Georgia" pitchFamily="18" charset="0"/>
            </a:endParaRPr>
          </a:p>
        </p:txBody>
      </p:sp>
      <p:sp>
        <p:nvSpPr>
          <p:cNvPr id="1027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Georgia" pitchFamily="18" charset="0"/>
            </a:endParaRPr>
          </a:p>
        </p:txBody>
      </p:sp>
      <p:sp>
        <p:nvSpPr>
          <p:cNvPr id="102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Georgia" pitchFamily="18" charset="0"/>
            </a:endParaRPr>
          </a:p>
        </p:txBody>
      </p:sp>
      <p:sp>
        <p:nvSpPr>
          <p:cNvPr id="102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Georgia" pitchFamily="18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52799688-866C-4704-B062-A13F16ED6C16}" type="datetimeFigureOut">
              <a:rPr lang="en-US"/>
              <a:pPr>
                <a:defRPr/>
              </a:pPr>
              <a:t>11/9/2016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accent3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82F1260-D156-433A-B6D7-D92637FC44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Unit 4 – Section 1 “Slope </a:t>
            </a:r>
            <a:r>
              <a:rPr lang="en-US" altLang="en-US" dirty="0" smtClean="0"/>
              <a:t>of a Line”</a:t>
            </a:r>
          </a:p>
        </p:txBody>
      </p:sp>
      <p:sp>
        <p:nvSpPr>
          <p:cNvPr id="6" name="Rectangle 5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143000" y="2786063"/>
            <a:ext cx="6477000" cy="3206391"/>
          </a:xfrm>
          <a:prstGeom prst="rect">
            <a:avLst/>
          </a:prstGeom>
          <a:blipFill rotWithShape="1">
            <a:blip r:embed="rId2"/>
            <a:stretch>
              <a:fillRect t="-570" r="-659" b="-1521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5400" b="1" smtClean="0">
                <a:solidFill>
                  <a:schemeClr val="tx1"/>
                </a:solidFill>
              </a:rPr>
              <a:t>Slopes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altLang="en-US" smtClean="0">
                <a:solidFill>
                  <a:srgbClr val="FF0000"/>
                </a:solidFill>
              </a:rPr>
              <a:t>Q: Where can you find slopes?</a:t>
            </a:r>
          </a:p>
          <a:p>
            <a:pPr eaLnBrk="1" hangingPunct="1">
              <a:buFont typeface="Wingdings 2" pitchFamily="18" charset="2"/>
              <a:buNone/>
            </a:pPr>
            <a:endParaRPr lang="en-US" altLang="en-US" smtClean="0"/>
          </a:p>
          <a:p>
            <a:pPr eaLnBrk="1" hangingPunct="1">
              <a:buFont typeface="Wingdings 2" pitchFamily="18" charset="2"/>
              <a:buNone/>
            </a:pPr>
            <a:r>
              <a:rPr lang="en-US" altLang="en-US" b="1" u="sng" smtClean="0"/>
              <a:t>Slope</a:t>
            </a:r>
            <a:r>
              <a:rPr lang="en-US" altLang="en-US" smtClean="0"/>
              <a:t>: </a:t>
            </a:r>
            <a:r>
              <a:rPr lang="en-US" altLang="en-US" i="1" smtClean="0"/>
              <a:t>A proportional distance between two points; the change in y divided by the change in x.</a:t>
            </a:r>
          </a:p>
          <a:p>
            <a:pPr eaLnBrk="1" hangingPunct="1"/>
            <a:r>
              <a:rPr lang="en-US" altLang="en-US" i="1" smtClean="0"/>
              <a:t>The variable </a:t>
            </a:r>
            <a:r>
              <a:rPr lang="en-US" altLang="en-US" i="1" smtClean="0">
                <a:solidFill>
                  <a:srgbClr val="FF0000"/>
                </a:solidFill>
              </a:rPr>
              <a:t>m</a:t>
            </a:r>
            <a:r>
              <a:rPr lang="en-US" altLang="en-US" i="1" smtClean="0"/>
              <a:t> in the equation y=mx+b.</a:t>
            </a:r>
          </a:p>
          <a:p>
            <a:pPr eaLnBrk="1" hangingPunct="1"/>
            <a:r>
              <a:rPr lang="en-US" altLang="en-US" i="1" smtClean="0"/>
              <a:t>The value of a slope is calculated three ways:</a:t>
            </a:r>
          </a:p>
          <a:p>
            <a:pPr lvl="1" eaLnBrk="1" hangingPunct="1"/>
            <a:r>
              <a:rPr lang="en-US" altLang="en-US" i="1" smtClean="0">
                <a:solidFill>
                  <a:schemeClr val="tx1"/>
                </a:solidFill>
              </a:rPr>
              <a:t>T-Table</a:t>
            </a:r>
          </a:p>
          <a:p>
            <a:pPr lvl="1" eaLnBrk="1" hangingPunct="1"/>
            <a:r>
              <a:rPr lang="en-US" altLang="en-US" i="1" smtClean="0">
                <a:solidFill>
                  <a:schemeClr val="tx1"/>
                </a:solidFill>
              </a:rPr>
              <a:t>Rise/Run</a:t>
            </a:r>
          </a:p>
          <a:p>
            <a:pPr lvl="1" eaLnBrk="1" hangingPunct="1"/>
            <a:r>
              <a:rPr lang="en-US" altLang="en-US" i="1" smtClean="0">
                <a:solidFill>
                  <a:schemeClr val="tx1"/>
                </a:solidFill>
              </a:rPr>
              <a:t>Slope Formula</a:t>
            </a:r>
          </a:p>
          <a:p>
            <a:pPr eaLnBrk="1" hangingPunct="1">
              <a:buFont typeface="Wingdings 2" pitchFamily="18" charset="2"/>
              <a:buNone/>
            </a:pPr>
            <a:endParaRPr lang="en-US" altLang="en-US" smtClean="0"/>
          </a:p>
          <a:p>
            <a:pPr eaLnBrk="1" hangingPunct="1">
              <a:buFont typeface="Wingdings 2" pitchFamily="18" charset="2"/>
              <a:buNone/>
            </a:pPr>
            <a:endParaRPr lang="en-US" altLang="en-US" smtClean="0"/>
          </a:p>
          <a:p>
            <a:pPr eaLnBrk="1" hangingPunct="1">
              <a:buFont typeface="Wingdings 2" pitchFamily="18" charset="2"/>
              <a:buNone/>
            </a:pPr>
            <a:endParaRPr lang="en-US" alt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solidFill>
                  <a:schemeClr val="tx1"/>
                </a:solidFill>
              </a:rPr>
              <a:t>The Four Types of Slopes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altLang="en-US" sz="2000" b="1" smtClean="0"/>
              <a:t>Rule</a:t>
            </a:r>
            <a:r>
              <a:rPr lang="en-US" altLang="en-US" sz="2000" smtClean="0"/>
              <a:t>: </a:t>
            </a:r>
            <a:r>
              <a:rPr lang="en-US" altLang="en-US" sz="2000" i="1" smtClean="0"/>
              <a:t>When reading a graph, it is important to read from left to right. Just like English, the Coordinate Plane is read from left to right.</a:t>
            </a:r>
          </a:p>
          <a:p>
            <a:pPr eaLnBrk="1" hangingPunct="1"/>
            <a:endParaRPr lang="en-US" altLang="en-US" smtClean="0"/>
          </a:p>
          <a:p>
            <a:pPr eaLnBrk="1" hangingPunct="1">
              <a:buFont typeface="Wingdings 2" pitchFamily="18" charset="2"/>
              <a:buNone/>
            </a:pPr>
            <a:endParaRPr lang="en-US" altLang="en-US" smtClean="0"/>
          </a:p>
        </p:txBody>
      </p:sp>
      <p:cxnSp>
        <p:nvCxnSpPr>
          <p:cNvPr id="7" name="Straight Arrow Connector 6"/>
          <p:cNvCxnSpPr/>
          <p:nvPr/>
        </p:nvCxnSpPr>
        <p:spPr>
          <a:xfrm rot="5400000" flipH="1" flipV="1">
            <a:off x="6819901" y="3924300"/>
            <a:ext cx="2362200" cy="3175"/>
          </a:xfrm>
          <a:prstGeom prst="straightConnector1">
            <a:avLst/>
          </a:prstGeom>
          <a:ln w="539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365" name="Group 2"/>
          <p:cNvGrpSpPr>
            <a:grpSpLocks/>
          </p:cNvGrpSpPr>
          <p:nvPr/>
        </p:nvGrpSpPr>
        <p:grpSpPr bwMode="auto">
          <a:xfrm>
            <a:off x="533400" y="2438400"/>
            <a:ext cx="6324600" cy="3352800"/>
            <a:chOff x="533400" y="2438400"/>
            <a:chExt cx="6324600" cy="3352800"/>
          </a:xfrm>
        </p:grpSpPr>
        <p:cxnSp>
          <p:nvCxnSpPr>
            <p:cNvPr id="5" name="Straight Arrow Connector 4"/>
            <p:cNvCxnSpPr/>
            <p:nvPr/>
          </p:nvCxnSpPr>
          <p:spPr>
            <a:xfrm rot="5400000" flipH="1" flipV="1">
              <a:off x="190500" y="2781300"/>
              <a:ext cx="2514600" cy="1828800"/>
            </a:xfrm>
            <a:prstGeom prst="straightConnector1">
              <a:avLst/>
            </a:prstGeom>
            <a:ln w="53975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rot="16200000" flipV="1">
              <a:off x="2552700" y="3619500"/>
              <a:ext cx="2438400" cy="1905000"/>
            </a:xfrm>
            <a:prstGeom prst="straightConnector1">
              <a:avLst/>
            </a:prstGeom>
            <a:ln w="53975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4495800" y="3276600"/>
              <a:ext cx="2362200" cy="1588"/>
            </a:xfrm>
            <a:prstGeom prst="straightConnector1">
              <a:avLst/>
            </a:prstGeom>
            <a:ln w="53975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01625" y="307975"/>
            <a:ext cx="8534400" cy="758825"/>
          </a:xfrm>
        </p:spPr>
        <p:txBody>
          <a:bodyPr/>
          <a:lstStyle/>
          <a:p>
            <a:pPr eaLnBrk="1" hangingPunct="1"/>
            <a:r>
              <a:rPr lang="en-US" altLang="en-US" sz="6000" b="1" smtClean="0">
                <a:solidFill>
                  <a:schemeClr val="tx1"/>
                </a:solidFill>
              </a:rPr>
              <a:t>Rise/Run</a:t>
            </a:r>
          </a:p>
        </p:txBody>
      </p:sp>
      <p:sp>
        <p:nvSpPr>
          <p:cNvPr id="16387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sz="half" idx="1"/>
          </p:nvPr>
        </p:nvSpPr>
        <p:spPr>
          <a:xfrm>
            <a:off x="301625" y="1371600"/>
            <a:ext cx="4038600" cy="4681538"/>
          </a:xfrm>
          <a:blipFill rotWithShape="1">
            <a:blip r:embed="rId2"/>
            <a:stretch>
              <a:fillRect l="-1508" r="-2262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4" name="Content Placeholder 3"/>
          <p:cNvSpPr>
            <a:spLocks noGrp="1" noRot="1" noChangeAspect="1" noMove="1" noResize="1" noEditPoints="1" noAdjustHandles="1" noChangeArrowheads="1" noChangeShapeType="1" noTextEdit="1"/>
          </p:cNvSpPr>
          <p:nvPr>
            <p:ph sz="half" idx="2"/>
          </p:nvPr>
        </p:nvSpPr>
        <p:spPr>
          <a:xfrm>
            <a:off x="4800600" y="1371600"/>
            <a:ext cx="4038600" cy="4681538"/>
          </a:xfrm>
          <a:blipFill rotWithShape="1">
            <a:blip r:embed="rId3"/>
            <a:stretch>
              <a:fillRect l="-906" t="-391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</p:spPr>
        <p:txBody>
          <a:bodyPr/>
          <a:lstStyle/>
          <a:p>
            <a:pPr eaLnBrk="1" hangingPunct="1"/>
            <a:r>
              <a:rPr lang="en-US" altLang="en-US" sz="4800" b="1" smtClean="0">
                <a:solidFill>
                  <a:schemeClr val="tx1"/>
                </a:solidFill>
              </a:rPr>
              <a:t>Slope Formula</a:t>
            </a:r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sz="half" idx="1"/>
          </p:nvPr>
        </p:nvSpPr>
        <p:spPr>
          <a:xfrm>
            <a:off x="301625" y="1371600"/>
            <a:ext cx="4038600" cy="4681538"/>
          </a:xfrm>
          <a:blipFill rotWithShape="1">
            <a:blip r:embed="rId2"/>
            <a:stretch>
              <a:fillRect l="-1056" t="-1563" r="-2564" b="-1302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4" name="Content Placeholder 3"/>
          <p:cNvSpPr>
            <a:spLocks noGrp="1" noRot="1" noChangeAspect="1" noMove="1" noResize="1" noEditPoints="1" noAdjustHandles="1" noChangeArrowheads="1" noChangeShapeType="1" noTextEdit="1"/>
          </p:cNvSpPr>
          <p:nvPr>
            <p:ph sz="half" idx="2"/>
          </p:nvPr>
        </p:nvSpPr>
        <p:spPr>
          <a:xfrm>
            <a:off x="4800600" y="1371600"/>
            <a:ext cx="4038600" cy="4681538"/>
          </a:xfrm>
          <a:blipFill rotWithShape="1">
            <a:blip r:embed="rId3"/>
            <a:stretch>
              <a:fillRect l="-1662" t="-1432" r="-1208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</p:spPr>
        <p:txBody>
          <a:bodyPr/>
          <a:lstStyle/>
          <a:p>
            <a:pPr eaLnBrk="1" hangingPunct="1"/>
            <a:r>
              <a:rPr lang="en-US" altLang="en-US" sz="4800" b="1" smtClean="0">
                <a:solidFill>
                  <a:schemeClr val="tx1"/>
                </a:solidFill>
              </a:rPr>
              <a:t>Special Cases</a:t>
            </a:r>
          </a:p>
        </p:txBody>
      </p:sp>
      <p:sp>
        <p:nvSpPr>
          <p:cNvPr id="18435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sz="half" idx="1"/>
          </p:nvPr>
        </p:nvSpPr>
        <p:spPr>
          <a:xfrm>
            <a:off x="301625" y="1371600"/>
            <a:ext cx="4038600" cy="4681538"/>
          </a:xfrm>
          <a:blipFill rotWithShape="1">
            <a:blip r:embed="rId2"/>
            <a:stretch>
              <a:fillRect l="-2413" t="-1042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18436" name="Content Placeholder 3"/>
          <p:cNvSpPr>
            <a:spLocks noGrp="1" noRot="1" noChangeAspect="1" noMove="1" noResize="1" noEditPoints="1" noAdjustHandles="1" noChangeArrowheads="1" noChangeShapeType="1" noTextEdit="1"/>
          </p:cNvSpPr>
          <p:nvPr>
            <p:ph sz="half" idx="2"/>
          </p:nvPr>
        </p:nvSpPr>
        <p:spPr>
          <a:xfrm>
            <a:off x="4800600" y="1371600"/>
            <a:ext cx="4038600" cy="4681538"/>
          </a:xfrm>
          <a:blipFill rotWithShape="1">
            <a:blip r:embed="rId3"/>
            <a:stretch>
              <a:fillRect l="-2417" t="-1042" r="-1813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</p:spPr>
        <p:txBody>
          <a:bodyPr/>
          <a:lstStyle/>
          <a:p>
            <a:pPr eaLnBrk="1" hangingPunct="1"/>
            <a:r>
              <a:rPr lang="en-US" altLang="en-US" sz="2000" b="1" smtClean="0">
                <a:solidFill>
                  <a:schemeClr val="tx1"/>
                </a:solidFill>
              </a:rPr>
              <a:t>Special Case Acronyms:  </a:t>
            </a:r>
            <a:br>
              <a:rPr lang="en-US" altLang="en-US" sz="2000" b="1" smtClean="0">
                <a:solidFill>
                  <a:schemeClr val="tx1"/>
                </a:solidFill>
              </a:rPr>
            </a:br>
            <a:r>
              <a:rPr lang="en-US" altLang="en-US" sz="2000" b="1" smtClean="0">
                <a:solidFill>
                  <a:srgbClr val="FF0000"/>
                </a:solidFill>
              </a:rPr>
              <a:t>WARNING: This will be good to know for future use.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371600"/>
            <a:ext cx="4038600" cy="4681538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en-US" altLang="en-US" sz="7200" b="1" smtClean="0"/>
              <a:t>HOY</a:t>
            </a:r>
          </a:p>
          <a:p>
            <a:pPr algn="ctr" eaLnBrk="1" hangingPunct="1">
              <a:buFont typeface="Wingdings 2" pitchFamily="18" charset="2"/>
              <a:buNone/>
            </a:pPr>
            <a:endParaRPr lang="en-US" altLang="en-US" smtClean="0"/>
          </a:p>
          <a:p>
            <a:pPr eaLnBrk="1" hangingPunct="1">
              <a:buFont typeface="Wingdings 2" pitchFamily="18" charset="2"/>
              <a:buNone/>
            </a:pPr>
            <a:r>
              <a:rPr lang="en-US" altLang="en-US" smtClean="0">
                <a:solidFill>
                  <a:srgbClr val="FF0000"/>
                </a:solidFill>
              </a:rPr>
              <a:t>H</a:t>
            </a:r>
            <a:r>
              <a:rPr lang="en-US" altLang="en-US" smtClean="0"/>
              <a:t>: </a:t>
            </a:r>
            <a:r>
              <a:rPr lang="en-US" altLang="en-US" smtClean="0">
                <a:solidFill>
                  <a:srgbClr val="FF0000"/>
                </a:solidFill>
              </a:rPr>
              <a:t>H</a:t>
            </a:r>
            <a:r>
              <a:rPr lang="en-US" altLang="en-US" smtClean="0"/>
              <a:t>orizontal Line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altLang="en-US" smtClean="0">
                <a:solidFill>
                  <a:srgbClr val="FF0000"/>
                </a:solidFill>
              </a:rPr>
              <a:t>O</a:t>
            </a:r>
            <a:r>
              <a:rPr lang="en-US" altLang="en-US" smtClean="0"/>
              <a:t>: 0 slope as in </a:t>
            </a:r>
            <a:r>
              <a:rPr lang="en-US" altLang="en-US" smtClean="0">
                <a:solidFill>
                  <a:srgbClr val="FF0000"/>
                </a:solidFill>
              </a:rPr>
              <a:t>zero</a:t>
            </a:r>
            <a:r>
              <a:rPr lang="en-US" altLang="en-US" smtClean="0"/>
              <a:t> slope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altLang="en-US" smtClean="0">
                <a:solidFill>
                  <a:srgbClr val="FF0000"/>
                </a:solidFill>
              </a:rPr>
              <a:t>Y</a:t>
            </a:r>
            <a:r>
              <a:rPr lang="en-US" altLang="en-US" smtClean="0"/>
              <a:t>:  </a:t>
            </a:r>
            <a:r>
              <a:rPr lang="en-US" altLang="en-US" smtClean="0">
                <a:solidFill>
                  <a:srgbClr val="FF0000"/>
                </a:solidFill>
              </a:rPr>
              <a:t>Y</a:t>
            </a:r>
            <a:r>
              <a:rPr lang="en-US" altLang="en-US" smtClean="0"/>
              <a:t>-intercept</a:t>
            </a:r>
          </a:p>
        </p:txBody>
      </p:sp>
      <p:sp>
        <p:nvSpPr>
          <p:cNvPr id="19460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538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en-US" altLang="en-US" sz="7200" b="1" smtClean="0"/>
              <a:t>VUX</a:t>
            </a:r>
            <a:endParaRPr lang="en-US" altLang="en-US" b="1" smtClean="0"/>
          </a:p>
          <a:p>
            <a:pPr eaLnBrk="1" hangingPunct="1">
              <a:buFont typeface="Wingdings 2" pitchFamily="18" charset="2"/>
              <a:buNone/>
            </a:pPr>
            <a:endParaRPr lang="en-US" altLang="en-US" smtClean="0"/>
          </a:p>
          <a:p>
            <a:pPr eaLnBrk="1" hangingPunct="1">
              <a:buFont typeface="Wingdings 2" pitchFamily="18" charset="2"/>
              <a:buNone/>
            </a:pPr>
            <a:r>
              <a:rPr lang="en-US" altLang="en-US" smtClean="0">
                <a:solidFill>
                  <a:srgbClr val="0070C0"/>
                </a:solidFill>
              </a:rPr>
              <a:t>V</a:t>
            </a:r>
            <a:r>
              <a:rPr lang="en-US" altLang="en-US" smtClean="0"/>
              <a:t>: </a:t>
            </a:r>
            <a:r>
              <a:rPr lang="en-US" altLang="en-US" smtClean="0">
                <a:solidFill>
                  <a:srgbClr val="0070C0"/>
                </a:solidFill>
              </a:rPr>
              <a:t>V</a:t>
            </a:r>
            <a:r>
              <a:rPr lang="en-US" altLang="en-US" smtClean="0"/>
              <a:t>ertical Line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altLang="en-US" smtClean="0">
                <a:solidFill>
                  <a:srgbClr val="0070C0"/>
                </a:solidFill>
              </a:rPr>
              <a:t>U</a:t>
            </a:r>
            <a:r>
              <a:rPr lang="en-US" altLang="en-US" smtClean="0"/>
              <a:t>: </a:t>
            </a:r>
            <a:r>
              <a:rPr lang="en-US" altLang="en-US" smtClean="0">
                <a:solidFill>
                  <a:srgbClr val="0070C0"/>
                </a:solidFill>
              </a:rPr>
              <a:t>Undefined</a:t>
            </a:r>
            <a:r>
              <a:rPr lang="en-US" altLang="en-US" smtClean="0"/>
              <a:t> slope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altLang="en-US" smtClean="0">
                <a:solidFill>
                  <a:srgbClr val="0070C0"/>
                </a:solidFill>
              </a:rPr>
              <a:t>X</a:t>
            </a:r>
            <a:r>
              <a:rPr lang="en-US" altLang="en-US" smtClean="0"/>
              <a:t>: </a:t>
            </a:r>
            <a:r>
              <a:rPr lang="en-US" altLang="en-US" smtClean="0">
                <a:solidFill>
                  <a:srgbClr val="0070C0"/>
                </a:solidFill>
              </a:rPr>
              <a:t>X</a:t>
            </a:r>
            <a:r>
              <a:rPr lang="en-US" altLang="en-US" smtClean="0"/>
              <a:t>-intercept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914400" y="4648200"/>
            <a:ext cx="2362200" cy="1588"/>
          </a:xfrm>
          <a:prstGeom prst="straightConnector1">
            <a:avLst/>
          </a:prstGeom>
          <a:ln w="539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5400000" flipH="1" flipV="1">
            <a:off x="6896894" y="4456906"/>
            <a:ext cx="2362200" cy="1588"/>
          </a:xfrm>
          <a:prstGeom prst="straightConnector1">
            <a:avLst/>
          </a:prstGeom>
          <a:ln w="539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800" b="1" smtClean="0">
                <a:solidFill>
                  <a:schemeClr val="tx1"/>
                </a:solidFill>
              </a:rPr>
              <a:t>Closing Questions</a:t>
            </a:r>
          </a:p>
        </p:txBody>
      </p:sp>
      <p:sp>
        <p:nvSpPr>
          <p:cNvPr id="6" name="Content Placeholder 5"/>
          <p:cNvSpPr>
            <a:spLocks noGrp="1" noRot="1" noChangeAspect="1" noMove="1" noResize="1" noEditPoints="1" noAdjustHandles="1" noChangeArrowheads="1" noChangeShapeType="1" noTextEdit="1"/>
          </p:cNvSpPr>
          <p:nvPr>
            <p:ph sz="quarter" idx="1"/>
          </p:nvPr>
        </p:nvSpPr>
        <p:spPr>
          <a:blipFill rotWithShape="1">
            <a:blip r:embed="rId2"/>
            <a:stretch>
              <a:fillRect l="-1362" t="-1200"/>
            </a:stretch>
          </a:blipFill>
          <a:extLst/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21507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Homework Assignment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82</TotalTime>
  <Words>140</Words>
  <Application>Microsoft Office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Georgia</vt:lpstr>
      <vt:lpstr>Wingdings 2</vt:lpstr>
      <vt:lpstr>Wingdings</vt:lpstr>
      <vt:lpstr>Calibri</vt:lpstr>
      <vt:lpstr>Civic</vt:lpstr>
      <vt:lpstr>Unit 4 – Section 1 “Slope of a Line”</vt:lpstr>
      <vt:lpstr>Slopes</vt:lpstr>
      <vt:lpstr>The Four Types of Slopes</vt:lpstr>
      <vt:lpstr>Rise/Run</vt:lpstr>
      <vt:lpstr>Slope Formula</vt:lpstr>
      <vt:lpstr>Special Cases</vt:lpstr>
      <vt:lpstr>Special Case Acronyms:   WARNING: This will be good to know for future use.</vt:lpstr>
      <vt:lpstr>Closing Questions</vt:lpstr>
      <vt:lpstr>Homework Assignment </vt:lpstr>
    </vt:vector>
  </TitlesOfParts>
  <Company>Henrico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 Section 1 “Slope of a Line”</dc:title>
  <dc:creator>Authorized User</dc:creator>
  <cp:lastModifiedBy>User</cp:lastModifiedBy>
  <cp:revision>11</cp:revision>
  <dcterms:created xsi:type="dcterms:W3CDTF">2010-08-07T22:00:29Z</dcterms:created>
  <dcterms:modified xsi:type="dcterms:W3CDTF">2016-11-09T14:40:25Z</dcterms:modified>
</cp:coreProperties>
</file>