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4F7C44-67CF-4A03-8192-6E48D488F8D3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13C41FC-53C5-45BE-84F5-80DE05F6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24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9D952B-FF68-4EAD-B886-CF5D2E2450C8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2A2E499-6374-4008-AC32-1D8A598FC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48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2E499-6374-4008-AC32-1D8A598FCA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05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0AAD-9991-4047-95B5-0812AA86CB80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8F7242-F513-4D8E-9857-81128B7412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0AAD-9991-4047-95B5-0812AA86CB80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7242-F513-4D8E-9857-81128B74129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08F7242-F513-4D8E-9857-81128B7412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0AAD-9991-4047-95B5-0812AA86CB80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0AAD-9991-4047-95B5-0812AA86CB80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08F7242-F513-4D8E-9857-81128B7412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0AAD-9991-4047-95B5-0812AA86CB80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8F7242-F513-4D8E-9857-81128B7412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9EF0AAD-9991-4047-95B5-0812AA86CB80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7242-F513-4D8E-9857-81128B7412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0AAD-9991-4047-95B5-0812AA86CB80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08F7242-F513-4D8E-9857-81128B7412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0AAD-9991-4047-95B5-0812AA86CB80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08F7242-F513-4D8E-9857-81128B7412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0AAD-9991-4047-95B5-0812AA86CB80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8F7242-F513-4D8E-9857-81128B7412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8F7242-F513-4D8E-9857-81128B7412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F0AAD-9991-4047-95B5-0812AA86CB80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08F7242-F513-4D8E-9857-81128B7412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9EF0AAD-9991-4047-95B5-0812AA86CB80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9EF0AAD-9991-4047-95B5-0812AA86CB80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8F7242-F513-4D8E-9857-81128B7412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Objectives: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 will graph a square root function.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 will graph a cube root function.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 will list the domain and range of square root functions.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4– Section </a:t>
            </a:r>
            <a:r>
              <a:rPr lang="en-US" dirty="0" smtClean="0"/>
              <a:t>7 </a:t>
            </a:r>
            <a:r>
              <a:rPr lang="en-US" dirty="0" smtClean="0"/>
              <a:t>“</a:t>
            </a:r>
            <a:r>
              <a:rPr lang="en-US" dirty="0" smtClean="0"/>
              <a:t>Graphing </a:t>
            </a:r>
            <a:r>
              <a:rPr lang="en-US" dirty="0" smtClean="0"/>
              <a:t>Square Root and Cube Root Functions”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6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Closing Questions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Respond to the following questions.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i="1" dirty="0" smtClean="0"/>
                  <a:t>If the domain is listed as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3,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e>
                    </m:d>
                  </m:oMath>
                </a14:m>
                <a:r>
                  <a:rPr lang="en-US" i="1" dirty="0" smtClean="0"/>
                  <a:t> and the range is listed as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e>
                    </m:d>
                  </m:oMath>
                </a14:m>
                <a:r>
                  <a:rPr lang="en-US" i="1" dirty="0" smtClean="0"/>
                  <a:t>, and assuming the value of the multiplier a is 1, what is the equation of the radical function?</a:t>
                </a:r>
              </a:p>
              <a:p>
                <a:pPr marL="514350" indent="-514350">
                  <a:buAutoNum type="arabicPeriod"/>
                </a:pPr>
                <a:endParaRPr lang="en-US" i="1" dirty="0"/>
              </a:p>
              <a:p>
                <a:pPr marL="514350" indent="-514350">
                  <a:buAutoNum type="arabicPeriod"/>
                </a:pPr>
                <a:r>
                  <a:rPr lang="en-US" i="1" dirty="0" smtClean="0"/>
                  <a:t>Compare the graphs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i="1" dirty="0" smtClean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i="1" dirty="0" smtClean="0"/>
                  <a:t>.  What are the differences?</a:t>
                </a:r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 r="-2151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720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51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2"/>
          <p:cNvSpPr>
            <a:spLocks noGrp="1"/>
          </p:cNvSpPr>
          <p:nvPr>
            <p:ph type="subTitle" idx="1"/>
          </p:nvPr>
        </p:nvSpPr>
        <p:spPr>
          <a:xfrm>
            <a:off x="1143000" y="762000"/>
            <a:ext cx="6400800" cy="1219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>
                <a:solidFill>
                  <a:srgbClr val="002060"/>
                </a:solidFill>
                <a:latin typeface="Comic Sans MS" pitchFamily="66" charset="0"/>
              </a:rPr>
              <a:t>Square Root Function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95600"/>
            <a:ext cx="47053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765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229869"/>
              </p:ext>
            </p:extLst>
          </p:nvPr>
        </p:nvGraphicFramePr>
        <p:xfrm>
          <a:off x="6400800" y="1066800"/>
          <a:ext cx="250825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482400" imgH="241200" progId="Equation.3">
                  <p:embed/>
                </p:oleObj>
              </mc:Choice>
              <mc:Fallback>
                <p:oleObj name="Equation" r:id="rId4" imgW="482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066800"/>
                        <a:ext cx="2508250" cy="1276350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562600" y="3581400"/>
                <a:ext cx="28956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Domain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[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,∞)</m:t>
                    </m:r>
                  </m:oMath>
                </a14:m>
                <a:r>
                  <a:rPr lang="en-US" dirty="0" smtClean="0"/>
                  <a:t>  </a:t>
                </a:r>
              </a:p>
              <a:p>
                <a:r>
                  <a:rPr lang="en-US" dirty="0"/>
                  <a:t>All Numbers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≥0.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b="1" dirty="0" smtClean="0"/>
                  <a:t>Range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[0,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∞)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All Numbers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581400"/>
                <a:ext cx="2895600" cy="1477328"/>
              </a:xfrm>
              <a:prstGeom prst="rect">
                <a:avLst/>
              </a:prstGeom>
              <a:blipFill rotWithShape="1">
                <a:blip r:embed="rId6"/>
                <a:stretch>
                  <a:fillRect l="-1895" t="-2066" b="-5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093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Square Root Function and their Shifts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44339003"/>
              </p:ext>
            </p:extLst>
          </p:nvPr>
        </p:nvGraphicFramePr>
        <p:xfrm>
          <a:off x="381000" y="2247446"/>
          <a:ext cx="8504238" cy="4264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7106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EQUATION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SHIFT</a:t>
                      </a:r>
                      <a:endParaRPr lang="en-US" dirty="0"/>
                    </a:p>
                  </a:txBody>
                  <a:tcPr/>
                </a:tc>
              </a:tr>
              <a:tr h="7106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1">
                      <a:blip r:embed="rId3"/>
                      <a:stretch>
                        <a:fillRect t="-105172" r="-100000" b="-405172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Shift  LEFT</a:t>
                      </a:r>
                      <a:endParaRPr lang="en-US" dirty="0"/>
                    </a:p>
                  </a:txBody>
                  <a:tcPr/>
                </a:tc>
              </a:tr>
              <a:tr h="7106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1">
                      <a:blip r:embed="rId3"/>
                      <a:stretch>
                        <a:fillRect t="-203419" r="-100000" b="-30170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Shift</a:t>
                      </a:r>
                      <a:r>
                        <a:rPr lang="en-US" baseline="0" dirty="0" smtClean="0"/>
                        <a:t> RIGHT</a:t>
                      </a:r>
                      <a:endParaRPr lang="en-US" dirty="0"/>
                    </a:p>
                  </a:txBody>
                  <a:tcPr/>
                </a:tc>
              </a:tr>
              <a:tr h="7106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1">
                      <a:blip r:embed="rId3"/>
                      <a:stretch>
                        <a:fillRect t="-306034" r="-100000" b="-20431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Shift</a:t>
                      </a:r>
                      <a:r>
                        <a:rPr lang="en-US" baseline="0" dirty="0" smtClean="0"/>
                        <a:t> UP</a:t>
                      </a:r>
                      <a:endParaRPr lang="en-US" dirty="0"/>
                    </a:p>
                  </a:txBody>
                  <a:tcPr/>
                </a:tc>
              </a:tr>
              <a:tr h="7106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1">
                      <a:blip r:embed="rId3"/>
                      <a:stretch>
                        <a:fillRect t="-402564" r="-100000" b="-102564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Shift</a:t>
                      </a:r>
                      <a:r>
                        <a:rPr lang="en-US" baseline="0" dirty="0" smtClean="0"/>
                        <a:t> DOWN</a:t>
                      </a:r>
                      <a:endParaRPr lang="en-US" dirty="0"/>
                    </a:p>
                  </a:txBody>
                  <a:tcPr/>
                </a:tc>
              </a:tr>
              <a:tr h="7106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1">
                      <a:blip r:embed="rId3"/>
                      <a:stretch>
                        <a:fillRect t="-506897" r="-100000" b="-3448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Turns</a:t>
                      </a:r>
                      <a:r>
                        <a:rPr lang="en-US" baseline="0" dirty="0" smtClean="0"/>
                        <a:t> upside down</a:t>
                      </a:r>
                    </a:p>
                    <a:p>
                      <a:pPr algn="ctr"/>
                      <a:r>
                        <a:rPr lang="en-US" baseline="0" dirty="0" smtClean="0"/>
                        <a:t>(AKA Reflection about the x-axis)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676" name="Object 5"/>
          <p:cNvGraphicFramePr>
            <a:graphicFrameLocks noChangeAspect="1"/>
          </p:cNvGraphicFramePr>
          <p:nvPr/>
        </p:nvGraphicFramePr>
        <p:xfrm>
          <a:off x="4114800" y="2463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4638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8"/>
          <p:cNvGraphicFramePr>
            <a:graphicFrameLocks noChangeAspect="1"/>
          </p:cNvGraphicFramePr>
          <p:nvPr/>
        </p:nvGraphicFramePr>
        <p:xfrm>
          <a:off x="4514850" y="24733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6" imgW="435285" imgH="677109" progId="Equation.DSMT4">
                  <p:embed/>
                </p:oleObj>
              </mc:Choice>
              <mc:Fallback>
                <p:oleObj name="Equation" r:id="rId6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473325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629400" y="1004290"/>
            <a:ext cx="1981200" cy="1323439"/>
            <a:chOff x="6705600" y="3033980"/>
            <a:chExt cx="1981200" cy="1323439"/>
          </a:xfrm>
        </p:grpSpPr>
        <p:sp>
          <p:nvSpPr>
            <p:cNvPr id="7" name="Oval 6"/>
            <p:cNvSpPr/>
            <p:nvPr/>
          </p:nvSpPr>
          <p:spPr>
            <a:xfrm>
              <a:off x="6705600" y="3352800"/>
              <a:ext cx="1981200" cy="685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10400" y="3380509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baseline="-25000" dirty="0" smtClean="0"/>
                <a:t>+	-</a:t>
              </a:r>
              <a:endParaRPr lang="en-US" sz="3600" b="1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543800" y="3033980"/>
              <a:ext cx="304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+</a:t>
              </a:r>
            </a:p>
            <a:p>
              <a:endParaRPr lang="en-US" sz="2000" b="1" dirty="0"/>
            </a:p>
            <a:p>
              <a:endParaRPr lang="en-US" sz="2000" b="1" dirty="0" smtClean="0"/>
            </a:p>
            <a:p>
              <a:r>
                <a:rPr lang="en-US" sz="2000" b="1" dirty="0"/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088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Graphing Square Root Functions</a:t>
            </a:r>
            <a:endParaRPr lang="en-US" sz="3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 </a:t>
                </a:r>
                <a:r>
                  <a:rPr lang="en-US" i="1" dirty="0" smtClean="0"/>
                  <a:t>Describe how each square root function has been shifted from its default position. Graph the function. Label the domain and range for each.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000" dirty="0" smtClean="0"/>
                  <a:t>1.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sz="2000" b="0" i="1" smtClean="0">
                        <a:latin typeface="Cambria Math"/>
                      </a:rPr>
                      <m:t>−3 </m:t>
                    </m:r>
                  </m:oMath>
                </a14:m>
                <a:r>
                  <a:rPr lang="en-US" sz="2000" dirty="0" smtClean="0"/>
                  <a:t>		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</a:rPr>
                      <m:t>2.  </m:t>
                    </m:r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+3</m:t>
                        </m:r>
                      </m:e>
                    </m:rad>
                    <m:r>
                      <a:rPr lang="en-US" sz="2000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sz="2000" dirty="0" smtClean="0"/>
                  <a:t>	3.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+7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 r="-1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221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sz="3600" b="1" dirty="0" smtClean="0">
                    <a:solidFill>
                      <a:schemeClr val="tx1"/>
                    </a:solidFill>
                  </a:rPr>
                  <a:t>Graphing Square Root Functions a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</m:rad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b="-27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“a” is known as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multiplier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The natural counting pattern is: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,…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sz="1600" dirty="0" smtClean="0"/>
                  <a:t>(Up 1/right 1; up 1/right 3; up 1/ right 5).</a:t>
                </a:r>
              </a:p>
              <a:p>
                <a:pPr marL="0" indent="0">
                  <a:buNone/>
                </a:pPr>
                <a:endParaRPr lang="en-US" sz="1600" b="0" dirty="0" smtClean="0"/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rgbClr val="00B0F0"/>
                    </a:solidFill>
                  </a:rPr>
                  <a:t>Bonus: What would be the next number in the pattern?</a:t>
                </a:r>
              </a:p>
              <a:p>
                <a:pPr marL="0" indent="0">
                  <a:buNone/>
                </a:pPr>
                <a:endParaRPr lang="en-US" sz="2000" dirty="0" smtClean="0">
                  <a:solidFill>
                    <a:srgbClr val="00B0F0"/>
                  </a:solidFill>
                </a:endParaRPr>
              </a:p>
              <a:p>
                <a:r>
                  <a:rPr lang="en-US" b="1" dirty="0" smtClean="0"/>
                  <a:t>Rule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If “a” is anything other than 1, multiply it to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i="1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4"/>
                <a:stretch>
                  <a:fillRect l="-1662" t="-18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Directions: Graph the following square root functions.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5"/>
                <a:stretch>
                  <a:fillRect l="-2568" t="-18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628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6600" b="1" dirty="0" smtClean="0">
                <a:solidFill>
                  <a:schemeClr val="tx1"/>
                </a:solidFill>
                <a:latin typeface="Comic Sans MS" pitchFamily="66" charset="0"/>
              </a:rPr>
              <a:t>Cube Root Function</a:t>
            </a:r>
          </a:p>
        </p:txBody>
      </p:sp>
      <p:pic>
        <p:nvPicPr>
          <p:cNvPr id="2969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600200"/>
            <a:ext cx="5160963" cy="2590800"/>
          </a:xfrm>
          <a:noFill/>
        </p:spPr>
      </p:pic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6267450" y="1905000"/>
          <a:ext cx="17827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4" imgW="342751" imgH="190417" progId="Equation.3">
                  <p:embed/>
                </p:oleObj>
              </mc:Choice>
              <mc:Fallback>
                <p:oleObj name="Equation" r:id="rId4" imgW="342751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7450" y="1905000"/>
                        <a:ext cx="1782763" cy="990600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943600" y="4320064"/>
                <a:ext cx="28956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Domain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∞,∞)</m:t>
                    </m:r>
                  </m:oMath>
                </a14:m>
                <a:r>
                  <a:rPr lang="en-US" dirty="0" smtClean="0"/>
                  <a:t>  </a:t>
                </a:r>
              </a:p>
              <a:p>
                <a:r>
                  <a:rPr lang="en-US" dirty="0" smtClean="0"/>
                  <a:t>All Real Numbers</a:t>
                </a:r>
              </a:p>
              <a:p>
                <a:endParaRPr lang="en-US" dirty="0" smtClean="0"/>
              </a:p>
              <a:p>
                <a:r>
                  <a:rPr lang="en-US" b="1" dirty="0" smtClean="0"/>
                  <a:t>Range</a:t>
                </a:r>
                <a:r>
                  <a:rPr lang="en-US" dirty="0" smtClean="0"/>
                  <a:t>: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∞,∞)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All Real Numbers 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4320064"/>
                <a:ext cx="2895600" cy="1477328"/>
              </a:xfrm>
              <a:prstGeom prst="rect">
                <a:avLst/>
              </a:prstGeom>
              <a:blipFill rotWithShape="1">
                <a:blip r:embed="rId6"/>
                <a:stretch>
                  <a:fillRect l="-1684" t="-2066" b="-5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172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Cube Root Function and their Shifts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3"/>
          <a:ext cx="8504238" cy="4467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7106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EQUATION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SHIFT</a:t>
                      </a:r>
                      <a:endParaRPr lang="en-US" dirty="0"/>
                    </a:p>
                  </a:txBody>
                  <a:tcPr/>
                </a:tc>
              </a:tr>
              <a:tr h="7106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1">
                      <a:blip r:embed="rId3"/>
                      <a:stretch>
                        <a:fillRect t="-103419" r="-100000" b="-42735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Shift  LEFT</a:t>
                      </a:r>
                      <a:endParaRPr lang="en-US" dirty="0"/>
                    </a:p>
                  </a:txBody>
                  <a:tcPr/>
                </a:tc>
              </a:tr>
              <a:tr h="7106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1">
                      <a:blip r:embed="rId3"/>
                      <a:stretch>
                        <a:fillRect t="-205172" r="-100000" b="-331034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Shift</a:t>
                      </a:r>
                      <a:r>
                        <a:rPr lang="en-US" baseline="0" dirty="0" smtClean="0"/>
                        <a:t> RIGHT</a:t>
                      </a:r>
                      <a:endParaRPr lang="en-US" dirty="0"/>
                    </a:p>
                  </a:txBody>
                  <a:tcPr/>
                </a:tc>
              </a:tr>
              <a:tr h="7106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1">
                      <a:blip r:embed="rId3"/>
                      <a:stretch>
                        <a:fillRect t="-302564" r="-100000" b="-228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Shift</a:t>
                      </a:r>
                      <a:r>
                        <a:rPr lang="en-US" baseline="0" dirty="0" smtClean="0"/>
                        <a:t> UP</a:t>
                      </a:r>
                      <a:endParaRPr lang="en-US" dirty="0"/>
                    </a:p>
                  </a:txBody>
                  <a:tcPr/>
                </a:tc>
              </a:tr>
              <a:tr h="7106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1">
                      <a:blip r:embed="rId3"/>
                      <a:stretch>
                        <a:fillRect t="-406034" r="-100000" b="-130172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Shift</a:t>
                      </a:r>
                      <a:r>
                        <a:rPr lang="en-US" baseline="0" dirty="0" smtClean="0"/>
                        <a:t> DOWN</a:t>
                      </a:r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1">
                      <a:blip r:embed="rId3"/>
                      <a:stretch>
                        <a:fillRect t="-391333" r="-100000" b="-66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Turns</a:t>
                      </a:r>
                      <a:r>
                        <a:rPr lang="en-US" baseline="0" dirty="0" smtClean="0"/>
                        <a:t> upside down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(AKA Reflection about the x-axis)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724" name="Object 5"/>
          <p:cNvGraphicFramePr>
            <a:graphicFrameLocks noChangeAspect="1"/>
          </p:cNvGraphicFramePr>
          <p:nvPr/>
        </p:nvGraphicFramePr>
        <p:xfrm>
          <a:off x="4114800" y="2463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4638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8"/>
          <p:cNvGraphicFramePr>
            <a:graphicFrameLocks noChangeAspect="1"/>
          </p:cNvGraphicFramePr>
          <p:nvPr/>
        </p:nvGraphicFramePr>
        <p:xfrm>
          <a:off x="4514850" y="24733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6" imgW="435285" imgH="677109" progId="Equation.DSMT4">
                  <p:embed/>
                </p:oleObj>
              </mc:Choice>
              <mc:Fallback>
                <p:oleObj name="Equation" r:id="rId6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473325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3505200" y="2305880"/>
            <a:ext cx="1981200" cy="1323439"/>
            <a:chOff x="6705600" y="3033980"/>
            <a:chExt cx="1981200" cy="1323439"/>
          </a:xfrm>
        </p:grpSpPr>
        <p:sp>
          <p:nvSpPr>
            <p:cNvPr id="7" name="Oval 6"/>
            <p:cNvSpPr/>
            <p:nvPr/>
          </p:nvSpPr>
          <p:spPr>
            <a:xfrm>
              <a:off x="6705600" y="3352800"/>
              <a:ext cx="1981200" cy="685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10400" y="3380509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baseline="-25000" dirty="0" smtClean="0"/>
                <a:t>+	-</a:t>
              </a:r>
              <a:endParaRPr lang="en-US" sz="3600" b="1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543800" y="3033980"/>
              <a:ext cx="304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+</a:t>
              </a:r>
            </a:p>
            <a:p>
              <a:endParaRPr lang="en-US" sz="2000" b="1" dirty="0"/>
            </a:p>
            <a:p>
              <a:endParaRPr lang="en-US" sz="2000" b="1" dirty="0" smtClean="0"/>
            </a:p>
            <a:p>
              <a:r>
                <a:rPr lang="en-US" sz="2000" b="1" dirty="0"/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405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Graphing Cube Root Functions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 </a:t>
                </a:r>
                <a:r>
                  <a:rPr lang="en-US" i="1" dirty="0" smtClean="0"/>
                  <a:t>Describe how each cube root function has been shifted from its default position. Graph the function.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000" dirty="0" smtClean="0"/>
                  <a:t>1.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sz="2000" b="0" i="1" smtClean="0">
                        <a:latin typeface="Cambria Math"/>
                      </a:rPr>
                      <m:t>−3 </m:t>
                    </m:r>
                  </m:oMath>
                </a14:m>
                <a:r>
                  <a:rPr lang="en-US" sz="2000" dirty="0" smtClean="0"/>
                  <a:t>		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</a:rPr>
                      <m:t>2.  </m:t>
                    </m:r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+1</m:t>
                        </m:r>
                      </m:e>
                    </m:rad>
                  </m:oMath>
                </a14:m>
                <a:r>
                  <a:rPr lang="en-US" sz="2000" dirty="0" smtClean="0"/>
                  <a:t>		3.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+7</m:t>
                        </m:r>
                      </m:e>
                    </m:rad>
                    <m:r>
                      <a:rPr lang="en-US" sz="2000" b="0" i="0" smtClean="0">
                        <a:latin typeface="Cambria Math"/>
                      </a:rPr>
                      <m:t>−1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672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b="1" dirty="0" smtClean="0">
                    <a:solidFill>
                      <a:schemeClr val="tx1"/>
                    </a:solidFill>
                  </a:rPr>
                  <a:t>Graphing Cube Root Functions a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g>
                      <m:e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</m:rad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714" b="-30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“a” is known as the </a:t>
                </a:r>
                <a:r>
                  <a:rPr lang="en-US" dirty="0">
                    <a:solidFill>
                      <a:srgbClr val="FF0000"/>
                    </a:solidFill>
                  </a:rPr>
                  <a:t>multiplier</a:t>
                </a:r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The natural counting pattern is: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i="1" smtClean="0">
                        <a:latin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sz="1600" dirty="0" smtClean="0"/>
                  <a:t>	(Up 1/right 1; up 1/right 7).</a:t>
                </a:r>
                <a:endParaRPr lang="en-US" sz="1600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b="1" dirty="0" smtClean="0"/>
                  <a:t>Rule</a:t>
                </a:r>
                <a:r>
                  <a:rPr lang="en-US" dirty="0" smtClean="0"/>
                  <a:t>: if “a” is anything other than 1, multiply it to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3"/>
                <a:stretch>
                  <a:fillRect l="-1360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Directions: Graph the following cube root functions.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ad>
                      <m:radPr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ad>
                      <m:radPr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rad>
                      <m:radPr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4"/>
                <a:stretch>
                  <a:fillRect l="-2568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694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597</TotalTime>
  <Words>505</Words>
  <Application>Microsoft Office PowerPoint</Application>
  <PresentationFormat>On-screen Show (4:3)</PresentationFormat>
  <Paragraphs>94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Civic</vt:lpstr>
      <vt:lpstr>Equation</vt:lpstr>
      <vt:lpstr>Unit 4– Section 7 “Graphing Square Root and Cube Root Functions”</vt:lpstr>
      <vt:lpstr>PowerPoint Presentation</vt:lpstr>
      <vt:lpstr>Square Root Function and their Shifts</vt:lpstr>
      <vt:lpstr>Graphing Square Root Functions</vt:lpstr>
      <vt:lpstr>Graphing Square Root Functions a√x</vt:lpstr>
      <vt:lpstr>Cube Root Function</vt:lpstr>
      <vt:lpstr>Cube Root Function and their Shifts</vt:lpstr>
      <vt:lpstr>Graphing Cube Root Functions</vt:lpstr>
      <vt:lpstr>Graphing Cube Root Functions a√(3&amp;x)</vt:lpstr>
      <vt:lpstr>Closing Questions</vt:lpstr>
      <vt:lpstr>Homework Assignment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7-Section 8 Graphing Square Root Functions and Other Radical Functions</dc:title>
  <dc:creator>User</dc:creator>
  <cp:lastModifiedBy>User</cp:lastModifiedBy>
  <cp:revision>18</cp:revision>
  <cp:lastPrinted>2016-03-03T17:27:31Z</cp:lastPrinted>
  <dcterms:created xsi:type="dcterms:W3CDTF">2013-12-19T14:38:39Z</dcterms:created>
  <dcterms:modified xsi:type="dcterms:W3CDTF">2017-01-13T17:06:34Z</dcterms:modified>
</cp:coreProperties>
</file>