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9" r:id="rId8"/>
    <p:sldId id="261" r:id="rId9"/>
    <p:sldId id="262" r:id="rId10"/>
    <p:sldId id="263" r:id="rId11"/>
    <p:sldId id="270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DE58-44FF-4F00-B5B8-CB3C78B8A69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11D8-A5D9-4EB8-A795-D73F46BF0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0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589257-7335-473B-A624-DC86567D472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CCF3E4-4982-4B65-973E-A377F2D9C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6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F3E4-4982-4B65-973E-A377F2D9C4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025999-44FB-4D00-952C-1F43321DEABA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 </a:t>
            </a:r>
            <a:r>
              <a:rPr lang="en-US" dirty="0" smtClean="0"/>
              <a:t>Section 3 “Graphing Linear Inequalities”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To graph a linear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#2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Rearrange the equation into slope/intercept form.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(1)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&gt;3</m:t>
                    </m:r>
                  </m:oMath>
                </a14:m>
                <a:r>
                  <a:rPr lang="en-US" dirty="0" smtClean="0"/>
                  <a:t>		(2)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645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2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in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When graphing an inequality, what is the difference between &lt;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2.  Describe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&gt;3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05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positive slope.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negative slope.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Graphs of Inequalities with a &lt; Symbol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489166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406684"/>
            <a:ext cx="2933700" cy="2997132"/>
          </a:xfrm>
          <a:prstGeom prst="rect">
            <a:avLst/>
          </a:prstGeom>
          <a:noFill/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2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2" name="Freeform 21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5934109"/>
            <a:ext cx="746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sz="1600" i="1" dirty="0" smtClean="0"/>
              <a:t>A less than sign yields a dashed line and is shaded BELOW the graph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27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Graphs of Inequalities with a &gt; Symbol</a:t>
            </a:r>
            <a:endParaRPr lang="en-US" sz="2800" b="1" dirty="0"/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531812" y="1215232"/>
            <a:ext cx="4040188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positive slope.</a:t>
            </a:r>
            <a:endParaRPr lang="en-US" dirty="0"/>
          </a:p>
        </p:txBody>
      </p:sp>
      <p:sp>
        <p:nvSpPr>
          <p:cNvPr id="24" name="Text Placeholder 6"/>
          <p:cNvSpPr txBox="1">
            <a:spLocks/>
          </p:cNvSpPr>
          <p:nvPr/>
        </p:nvSpPr>
        <p:spPr>
          <a:xfrm>
            <a:off x="4722675" y="1219200"/>
            <a:ext cx="4041775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negative slope.</a:t>
            </a:r>
            <a:endParaRPr lang="en-US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75298" y="2419349"/>
            <a:ext cx="3095626" cy="2971800"/>
            <a:chOff x="1222" y="1575"/>
            <a:chExt cx="4035" cy="4035"/>
          </a:xfrm>
        </p:grpSpPr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-76200" y="2161812"/>
            <a:ext cx="2895600" cy="2514600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597184"/>
            <a:ext cx="2933700" cy="2997132"/>
          </a:xfrm>
          <a:prstGeom prst="rect">
            <a:avLst/>
          </a:prstGeom>
          <a:noFill/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054165" y="2590800"/>
            <a:ext cx="3095626" cy="2971800"/>
            <a:chOff x="1222" y="1575"/>
            <a:chExt cx="4035" cy="4035"/>
          </a:xfrm>
        </p:grpSpPr>
        <p:sp>
          <p:nvSpPr>
            <p:cNvPr id="31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33" name="Freeform 32"/>
          <p:cNvSpPr/>
          <p:nvPr/>
        </p:nvSpPr>
        <p:spPr>
          <a:xfrm rot="5767598">
            <a:off x="6062065" y="2125958"/>
            <a:ext cx="2560013" cy="2586308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778" y="5899666"/>
            <a:ext cx="6989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NOTE</a:t>
            </a:r>
            <a:r>
              <a:rPr lang="en-US" sz="1600" dirty="0" smtClean="0"/>
              <a:t>: </a:t>
            </a:r>
            <a:r>
              <a:rPr lang="en-US" sz="1400" i="1" dirty="0" smtClean="0"/>
              <a:t>A greater than sign yields a dashed line and is shaded ABOVE the graph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755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236126" y="2737757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15" t="-638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6"/>
              <p:cNvSpPr txBox="1">
                <a:spLocks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 smtClean="0"/>
                  <a:t>Less than or equal to: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0" dirty="0" smtClean="0"/>
                  <a:t> with a negative slope.</a:t>
                </a:r>
                <a:endParaRPr lang="en-US" sz="1800" dirty="0"/>
              </a:p>
            </p:txBody>
          </p:sp>
        </mc:Choice>
        <mc:Fallback xmlns="">
          <p:sp>
            <p:nvSpPr>
              <p:cNvPr id="5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357" t="-4762" b="-1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7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9" name="Freeform 8"/>
          <p:cNvSpPr/>
          <p:nvPr/>
        </p:nvSpPr>
        <p:spPr>
          <a:xfrm>
            <a:off x="1469685" y="303820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2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5372" y="6053554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less than or equal to  sign yields a solid line and is shaded BELOW the graph.</a:t>
            </a:r>
            <a:endParaRPr lang="en-US" sz="1200" i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Less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with a positive slope.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8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3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609997" y="2471057"/>
            <a:ext cx="1895203" cy="2633407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6"/>
              <p:cNvSpPr txBox="1">
                <a:spLocks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i="1" dirty="0" smtClean="0"/>
                  <a:t>Greater than or equal to: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000" i="1" dirty="0" smtClean="0"/>
                  <a:t> with a negative slope.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4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59" t="-5714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5655" y="2438400"/>
            <a:ext cx="3095626" cy="2971800"/>
            <a:chOff x="1222" y="1575"/>
            <a:chExt cx="4035" cy="4035"/>
          </a:xfrm>
        </p:grpSpPr>
        <p:sp>
          <p:nvSpPr>
            <p:cNvPr id="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" name="Freeform 7"/>
          <p:cNvSpPr/>
          <p:nvPr/>
        </p:nvSpPr>
        <p:spPr>
          <a:xfrm>
            <a:off x="152400" y="1987769"/>
            <a:ext cx="2971800" cy="2812831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2" name="Freeform 11"/>
          <p:cNvSpPr/>
          <p:nvPr/>
        </p:nvSpPr>
        <p:spPr>
          <a:xfrm rot="5767598">
            <a:off x="6224898" y="1890527"/>
            <a:ext cx="2764579" cy="2741983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5778" y="6022683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greater than or equal to  sign yields a solid line and is shaded ABOVE the graph</a:t>
            </a:r>
            <a:endParaRPr lang="en-US" sz="1200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Greater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 </m:t>
                    </m:r>
                  </m:oMath>
                </a14:m>
                <a:r>
                  <a:rPr lang="en-US" i="1" dirty="0" smtClean="0"/>
                  <a:t>with a positive slope.</a:t>
                </a:r>
                <a:endParaRPr lang="en-US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56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5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Special Cases: Graphs of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47518" y="4419600"/>
            <a:ext cx="2210082" cy="1779625"/>
            <a:chOff x="1222" y="1575"/>
            <a:chExt cx="4035" cy="4035"/>
          </a:xfrm>
        </p:grpSpPr>
        <p:cxnSp>
          <p:nvCxnSpPr>
            <p:cNvPr id="12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447792" y="2438400"/>
            <a:ext cx="2209808" cy="1573175"/>
            <a:chOff x="1222" y="1575"/>
            <a:chExt cx="4035" cy="4035"/>
          </a:xfrm>
        </p:grpSpPr>
        <p:cxnSp>
          <p:nvCxnSpPr>
            <p:cNvPr id="15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" name="Straight Arrow Connector 17"/>
          <p:cNvCxnSpPr/>
          <p:nvPr/>
        </p:nvCxnSpPr>
        <p:spPr>
          <a:xfrm>
            <a:off x="2895600" y="2438400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99954" y="4611827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3166" y="2417737"/>
            <a:ext cx="2286000" cy="1573175"/>
            <a:chOff x="1222" y="1575"/>
            <a:chExt cx="4035" cy="4035"/>
          </a:xfrm>
        </p:grpSpPr>
        <p:cxnSp>
          <p:nvCxnSpPr>
            <p:cNvPr id="21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883" y="4580968"/>
            <a:ext cx="2286000" cy="1573175"/>
            <a:chOff x="1222" y="1575"/>
            <a:chExt cx="4035" cy="4035"/>
          </a:xfrm>
        </p:grpSpPr>
        <p:cxnSp>
          <p:nvCxnSpPr>
            <p:cNvPr id="24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" name="Straight Arrow Connector 25"/>
          <p:cNvCxnSpPr/>
          <p:nvPr/>
        </p:nvCxnSpPr>
        <p:spPr>
          <a:xfrm>
            <a:off x="6685756" y="1839913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56955" y="3962400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904999" y="2481943"/>
            <a:ext cx="877389" cy="1529632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2972083" y="4781644"/>
            <a:ext cx="990317" cy="1489166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 rot="16200000">
            <a:off x="6077813" y="4618900"/>
            <a:ext cx="950774" cy="22860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rot="16200000">
            <a:off x="6483079" y="1377678"/>
            <a:ext cx="598009" cy="2437834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 rot="16200000">
            <a:off x="6839045" y="5049432"/>
            <a:ext cx="495110" cy="12192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The same applies for the symbols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≥</m:t>
                    </m:r>
                  </m:oMath>
                </a14:m>
                <a:r>
                  <a:rPr lang="en-US" dirty="0" smtClean="0"/>
                  <a:t> but with a SOLID line.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3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Symbols and Shading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&lt;  dash/below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&gt;  dash/above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u="sng" dirty="0" smtClean="0"/>
              <a:t>&lt;</a:t>
            </a:r>
            <a:r>
              <a:rPr lang="en-US" sz="3200" b="1" dirty="0"/>
              <a:t> </a:t>
            </a:r>
            <a:r>
              <a:rPr lang="en-US" sz="3200" b="1" dirty="0" smtClean="0"/>
              <a:t>  solid/below</a:t>
            </a:r>
          </a:p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 smtClean="0"/>
              <a:t>&gt;</a:t>
            </a:r>
            <a:r>
              <a:rPr lang="en-US" sz="3200" b="1" dirty="0"/>
              <a:t> </a:t>
            </a:r>
            <a:r>
              <a:rPr lang="en-US" sz="3200" b="1" dirty="0" smtClean="0"/>
              <a:t>  solid/above</a:t>
            </a:r>
            <a:endParaRPr lang="en-US" sz="3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54036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Graphing Inequalities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Determine the slope and y-intercept.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Determine whether the line is solid or dashed.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Graph the inequality using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2000" i="1" dirty="0" smtClean="0"/>
                  <a:t>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Shade the appropriate area of the graph.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1662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 </a:t>
                </a:r>
                <a:r>
                  <a:rPr lang="en-US" sz="1800" i="1" dirty="0" smtClean="0"/>
                  <a:t>Graph the inequality.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10200" y="2895600"/>
            <a:ext cx="3048000" cy="2895600"/>
            <a:chOff x="1222" y="1575"/>
            <a:chExt cx="4035" cy="4035"/>
          </a:xfrm>
        </p:grpSpPr>
        <p:cxnSp>
          <p:nvCxnSpPr>
            <p:cNvPr id="6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862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#1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Graph the inequality.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0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413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Chapter 5 Section 3 “Graphing Linear Inequalities”</vt:lpstr>
      <vt:lpstr>Graphs of Inequalities with a &lt; Symbol</vt:lpstr>
      <vt:lpstr>PowerPoint Presentation</vt:lpstr>
      <vt:lpstr>PowerPoint Presentation</vt:lpstr>
      <vt:lpstr>PowerPoint Presentation</vt:lpstr>
      <vt:lpstr>Special Cases: Graphs of Inequalities</vt:lpstr>
      <vt:lpstr>Symbols and Shading</vt:lpstr>
      <vt:lpstr>Graphing Inequalities</vt:lpstr>
      <vt:lpstr>Cluster Examples #1</vt:lpstr>
      <vt:lpstr>Cluster Examples #2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Section 7 “Two-Variable Inequalities”</dc:title>
  <dc:creator>Authorized User</dc:creator>
  <cp:lastModifiedBy>User</cp:lastModifiedBy>
  <cp:revision>16</cp:revision>
  <cp:lastPrinted>2012-01-24T16:18:38Z</cp:lastPrinted>
  <dcterms:created xsi:type="dcterms:W3CDTF">2010-08-29T02:37:13Z</dcterms:created>
  <dcterms:modified xsi:type="dcterms:W3CDTF">2016-12-16T17:37:32Z</dcterms:modified>
</cp:coreProperties>
</file>