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4" r:id="rId4"/>
    <p:sldId id="263" r:id="rId5"/>
    <p:sldId id="262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8ABDE-EE88-44DD-ADBD-B2F4AFBE333B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C7A9C-D32F-4FCD-AEEE-E6A468F8B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06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057755-50CD-40E3-AF26-991713463573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65FA30-9DAD-4A5B-84F3-71A299ACA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7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450B543-9B95-447D-991B-1D23D6A3D46D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48AC6D0-7B2C-4E61-8F4B-4BD5F160669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To solve exponential equations.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5 – Section </a:t>
            </a:r>
            <a:r>
              <a:rPr lang="en-US" dirty="0" smtClean="0"/>
              <a:t>4</a:t>
            </a:r>
            <a:r>
              <a:rPr lang="en-US" dirty="0" smtClean="0"/>
              <a:t>“Solving Exponential Equations”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49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Solving Exponential Equations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</a:t>
                </a:r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Rewrite using Common Logs. (Put log in front of each term).</a:t>
                </a:r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Rewrite Using properties.</a:t>
                </a:r>
              </a:p>
              <a:p>
                <a:pPr marL="514350" indent="-514350">
                  <a:buAutoNum type="arabicPeriod"/>
                </a:pPr>
                <a:r>
                  <a:rPr lang="en-US" i="1" dirty="0" smtClean="0"/>
                  <a:t>Solve.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Multiplication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𝑀𝑁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F0"/>
                    </a:solidFill>
                  </a:rPr>
                  <a:t>Division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:</a:t>
                </a:r>
                <a:endParaRPr lang="en-US" i="1" dirty="0" smtClean="0">
                  <a:solidFill>
                    <a:srgbClr val="00B0F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f>
                        <m:f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𝑁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𝑀</m:t>
                      </m:r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𝑙𝑜𝑔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𝑏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B0F0"/>
                          </a:solidFill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50"/>
                    </a:solidFill>
                  </a:rPr>
                  <a:t>Exponent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>	</a:t>
                </a:r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en-US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511" t="-1953" r="-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Solve each equation. Round to the nearest ten-thousandth.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Font typeface="Wingdings 2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=16</m:t>
                    </m:r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=101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=21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=16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360" t="-1823" r="-1813" b="-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3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Solving Exponential Equations</a:t>
            </a:r>
            <a:endParaRPr lang="en-US" sz="4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Steps</a:t>
                </a:r>
                <a:r>
                  <a:rPr lang="en-US" dirty="0" smtClean="0"/>
                  <a:t>: </a:t>
                </a:r>
              </a:p>
              <a:p>
                <a:pPr marL="457200" indent="-457200">
                  <a:buAutoNum type="arabicPeriod"/>
                </a:pPr>
                <a:r>
                  <a:rPr lang="en-US" i="1" dirty="0" smtClean="0"/>
                  <a:t>Get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i="1" dirty="0" smtClean="0"/>
                  <a:t> by itself.</a:t>
                </a:r>
              </a:p>
              <a:p>
                <a:pPr marL="457200" indent="-457200">
                  <a:buAutoNum type="arabicPeriod"/>
                </a:pPr>
                <a:endParaRPr lang="en-US" i="1" dirty="0" smtClean="0"/>
              </a:p>
              <a:p>
                <a:pPr marL="514350" indent="-514350">
                  <a:buAutoNum type="arabicPeriod" startAt="2"/>
                </a:pPr>
                <a:r>
                  <a:rPr lang="en-US" i="1" dirty="0" smtClean="0"/>
                  <a:t>Rewrite using natural logs. (Write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𝑙𝑛</m:t>
                    </m:r>
                  </m:oMath>
                </a14:m>
                <a:r>
                  <a:rPr lang="en-US" i="1" dirty="0" smtClean="0"/>
                  <a:t> in front of each term).</a:t>
                </a:r>
              </a:p>
              <a:p>
                <a:pPr marL="514350" indent="-514350">
                  <a:buAutoNum type="arabicPeriod" startAt="2"/>
                </a:pPr>
                <a:endParaRPr lang="en-US" i="1" dirty="0" smtClean="0"/>
              </a:p>
              <a:p>
                <a:pPr marL="514350" indent="-514350">
                  <a:buAutoNum type="arabicPeriod" startAt="2"/>
                </a:pPr>
                <a:r>
                  <a:rPr lang="en-US" i="1" dirty="0" smtClean="0"/>
                  <a:t>Rewrite Using  natural Log Properties, and solve.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Multiplication</a:t>
                </a:r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𝑀𝑁</m:t>
                          </m:r>
                        </m:e>
                      </m:func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</m:func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n-US" dirty="0">
                              <a:solidFill>
                                <a:srgbClr val="FF0000"/>
                              </a:solidFill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B0F0"/>
                    </a:solidFill>
                  </a:rPr>
                  <a:t>Division</a:t>
                </a:r>
                <a:r>
                  <a:rPr lang="en-US" dirty="0">
                    <a:solidFill>
                      <a:srgbClr val="00B0F0"/>
                    </a:solidFill>
                  </a:rPr>
                  <a:t>:</a:t>
                </a:r>
                <a:endParaRPr lang="en-US" i="1" dirty="0">
                  <a:solidFill>
                    <a:srgbClr val="00B0F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1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𝑀𝑁</m:t>
                          </m:r>
                        </m:e>
                      </m:func>
                      <m:r>
                        <a:rPr lang="en-US" b="1">
                          <a:solidFill>
                            <a:srgbClr val="00B0F0"/>
                          </a:solidFill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1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𝑀</m:t>
                          </m:r>
                        </m:e>
                      </m:func>
                      <m:r>
                        <a:rPr lang="en-US" b="1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b="1" i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ln</m:t>
                          </m:r>
                        </m:fName>
                        <m:e>
                          <m:r>
                            <a:rPr lang="en-US" b="1">
                              <a:solidFill>
                                <a:srgbClr val="00B0F0"/>
                              </a:solidFill>
                              <a:latin typeface="Cambria Math"/>
                            </a:rPr>
                            <m:t>𝑁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solidFill>
                                <a:srgbClr val="00B0F0"/>
                              </a:solidFill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b="1" dirty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00B050"/>
                    </a:solidFill>
                  </a:rPr>
                  <a:t>Exponent</a:t>
                </a:r>
                <a:r>
                  <a:rPr lang="en-US" dirty="0">
                    <a:solidFill>
                      <a:srgbClr val="00B05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B050"/>
                    </a:solidFill>
                  </a:rPr>
                  <a:t>	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solidFill>
                          <a:srgbClr val="00B050"/>
                        </a:solidFill>
                        <a:latin typeface="Cambria Math"/>
                      </a:rPr>
                      <m:t>ln</m:t>
                    </m:r>
                    <m:r>
                      <a:rPr lang="en-US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=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𝑥𝑙𝑛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𝑀</m:t>
                    </m:r>
                  </m:oMath>
                </a14:m>
                <a:endParaRPr lang="en-US" dirty="0">
                  <a:solidFill>
                    <a:srgbClr val="00B05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1360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Solve each exponential equation.</a:t>
                </a:r>
              </a:p>
              <a:p>
                <a:pPr marL="0" indent="0">
                  <a:buNone/>
                </a:pPr>
                <a:endParaRPr lang="en-US" sz="34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3400" b="0" i="1" smtClean="0">
                            <a:latin typeface="Cambria Math"/>
                          </a:rPr>
                          <m:t>+1</m:t>
                        </m:r>
                      </m:sup>
                    </m:sSup>
                    <m:r>
                      <a:rPr lang="en-US" sz="3400" b="0" i="1" smtClean="0">
                        <a:latin typeface="Cambria Math"/>
                      </a:rPr>
                      <m:t>=30</m:t>
                    </m:r>
                  </m:oMath>
                </a14:m>
                <a:endParaRPr lang="en-US" sz="3400" dirty="0" smtClean="0"/>
              </a:p>
              <a:p>
                <a:pPr marL="514350" indent="-514350">
                  <a:buAutoNum type="arabicPeriod"/>
                </a:pPr>
                <a:endParaRPr lang="en-US" sz="3400" dirty="0" smtClean="0"/>
              </a:p>
              <a:p>
                <a:pPr marL="514350" indent="-514350">
                  <a:buAutoNum type="arabicPeriod"/>
                </a:pPr>
                <a:endParaRPr lang="en-US" sz="34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400" b="0" i="1" smtClean="0">
                            <a:latin typeface="Cambria Math"/>
                          </a:rPr>
                          <m:t>2</m:t>
                        </m:r>
                        <m:r>
                          <a:rPr lang="en-US" sz="3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3400" b="0" i="1" smtClean="0">
                        <a:latin typeface="Cambria Math"/>
                      </a:rPr>
                      <m:t>=9.1</m:t>
                    </m:r>
                  </m:oMath>
                </a14:m>
                <a:endParaRPr lang="en-US" sz="3400" dirty="0" smtClean="0"/>
              </a:p>
              <a:p>
                <a:pPr marL="514350" indent="-514350">
                  <a:buAutoNum type="arabicPeriod"/>
                </a:pPr>
                <a:endParaRPr lang="en-US" sz="3400" dirty="0" smtClean="0"/>
              </a:p>
              <a:p>
                <a:pPr marL="514350" indent="-514350">
                  <a:buAutoNum type="arabicPeriod"/>
                </a:pPr>
                <a:endParaRPr lang="en-US" sz="3400" dirty="0"/>
              </a:p>
              <a:p>
                <a:pPr marL="514350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sz="3400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sz="3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400" b="0" i="1" smtClean="0">
                            <a:latin typeface="Cambria Math"/>
                          </a:rPr>
                          <m:t>3</m:t>
                        </m:r>
                        <m:r>
                          <a:rPr lang="en-US" sz="3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3400" b="0" i="1" smtClean="0">
                        <a:latin typeface="Cambria Math"/>
                      </a:rPr>
                      <m:t>+1.2=14</m:t>
                    </m:r>
                  </m:oMath>
                </a14:m>
                <a:endParaRPr lang="en-US" sz="34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511" t="-18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27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Directions: Respond to the following closing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1.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=20</m:t>
                    </m:r>
                  </m:oMath>
                </a14:m>
                <a:r>
                  <a:rPr lang="en-US" dirty="0" smtClean="0"/>
                  <a:t>		</a:t>
                </a:r>
                <a:r>
                  <a:rPr lang="en-US" dirty="0" smtClean="0"/>
                  <a:t>	2</a:t>
                </a:r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−4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+1=15</m:t>
                    </m:r>
                  </m:oMath>
                </a14:m>
                <a:r>
                  <a:rPr lang="en-US" dirty="0"/>
                  <a:t>	</a:t>
                </a: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220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52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423</TotalTime>
  <Words>252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Civic</vt:lpstr>
      <vt:lpstr>Unit 5 – Section 4“Solving Exponential Equations”</vt:lpstr>
      <vt:lpstr>Solving Exponential Equations</vt:lpstr>
      <vt:lpstr>Solving Exponential Equations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– Section 5 “Exponential and Logarithmic Equations”</dc:title>
  <dc:creator>User</dc:creator>
  <cp:lastModifiedBy>User</cp:lastModifiedBy>
  <cp:revision>12</cp:revision>
  <cp:lastPrinted>2016-04-14T16:15:36Z</cp:lastPrinted>
  <dcterms:created xsi:type="dcterms:W3CDTF">2014-02-18T22:44:57Z</dcterms:created>
  <dcterms:modified xsi:type="dcterms:W3CDTF">2017-02-22T17:31:46Z</dcterms:modified>
</cp:coreProperties>
</file>