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8" r:id="rId3"/>
    <p:sldId id="260" r:id="rId4"/>
    <p:sldId id="261" r:id="rId5"/>
    <p:sldId id="262" r:id="rId6"/>
    <p:sldId id="268" r:id="rId7"/>
    <p:sldId id="269" r:id="rId8"/>
    <p:sldId id="267" r:id="rId9"/>
    <p:sldId id="26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70" autoAdjust="0"/>
    <p:restoredTop sz="94660"/>
  </p:normalViewPr>
  <p:slideViewPr>
    <p:cSldViewPr>
      <p:cViewPr>
        <p:scale>
          <a:sx n="100" d="100"/>
          <a:sy n="100" d="100"/>
        </p:scale>
        <p:origin x="-552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B0AEAB1-DA28-45FC-8EC5-AE72B30F18F9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BDFA99-06DE-42BA-9572-6F0D55D50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97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C22A-ADD5-4EBF-B478-6AF7C16FC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2B32C9-FC29-4D01-821D-716122497F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C22A-ADD5-4EBF-B478-6AF7C16FC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32C9-FC29-4D01-821D-716122497F9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F2B32C9-FC29-4D01-821D-716122497F9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C22A-ADD5-4EBF-B478-6AF7C16FC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C22A-ADD5-4EBF-B478-6AF7C16FC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F2B32C9-FC29-4D01-821D-716122497F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C22A-ADD5-4EBF-B478-6AF7C16FC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2B32C9-FC29-4D01-821D-716122497F9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7D6C22A-ADD5-4EBF-B478-6AF7C16FC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B32C9-FC29-4D01-821D-716122497F9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C22A-ADD5-4EBF-B478-6AF7C16FC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F2B32C9-FC29-4D01-821D-716122497F9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C22A-ADD5-4EBF-B478-6AF7C16FC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F2B32C9-FC29-4D01-821D-716122497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C22A-ADD5-4EBF-B478-6AF7C16FC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2B32C9-FC29-4D01-821D-716122497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2B32C9-FC29-4D01-821D-716122497F9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6C22A-ADD5-4EBF-B478-6AF7C16FC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F2B32C9-FC29-4D01-821D-716122497F9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7D6C22A-ADD5-4EBF-B478-6AF7C16FC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7D6C22A-ADD5-4EBF-B478-6AF7C16FC378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2B32C9-FC29-4D01-821D-716122497F9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  <a:p>
            <a:endParaRPr lang="en-US" dirty="0" smtClean="0"/>
          </a:p>
          <a:p>
            <a:r>
              <a:rPr lang="en-US" dirty="0" smtClean="0"/>
              <a:t>To solve word problems involving exponential growth and decay.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ctr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800" b="1" dirty="0" smtClean="0"/>
                  <a:t>Unit 5 – Section 6 </a:t>
                </a:r>
                <a:r>
                  <a:rPr lang="en-US" sz="2800" b="1" dirty="0" smtClean="0"/>
                  <a:t>“Exponential </a:t>
                </a:r>
                <a:r>
                  <a:rPr lang="en-US" sz="2800" b="1" dirty="0" smtClean="0"/>
                  <a:t>Growth/Decay and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latin typeface="Cambria Math"/>
                      </a:rPr>
                      <m:t>𝑨</m:t>
                    </m:r>
                    <m:r>
                      <a:rPr lang="en-US" sz="2800" b="1" i="1" smtClean="0">
                        <a:latin typeface="Cambria Math"/>
                      </a:rPr>
                      <m:t>=</m:t>
                    </m:r>
                    <m:r>
                      <a:rPr lang="en-US" sz="2800" b="1" i="1" smtClean="0">
                        <a:latin typeface="Cambria Math"/>
                      </a:rPr>
                      <m:t>𝑷</m:t>
                    </m:r>
                    <m:sSup>
                      <m:sSupPr>
                        <m:ctrlPr>
                          <a:rPr lang="en-US" sz="28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latin typeface="Cambria Math"/>
                          </a:rPr>
                          <m:t>𝒆</m:t>
                        </m:r>
                      </m:e>
                      <m:sup>
                        <m:r>
                          <a:rPr lang="en-US" sz="2800" b="1" i="1" smtClean="0">
                            <a:latin typeface="Cambria Math"/>
                          </a:rPr>
                          <m:t>𝒓𝒕</m:t>
                        </m:r>
                      </m:sup>
                    </m:sSup>
                  </m:oMath>
                </a14:m>
                <a:r>
                  <a:rPr lang="en-US" sz="2800" b="1" dirty="0" smtClean="0"/>
                  <a:t>”</a:t>
                </a:r>
                <a:endParaRPr lang="en-US" sz="2800" b="1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ctrTitle"/>
              </p:nvPr>
            </p:nvSpPr>
            <p:spPr>
              <a:blipFill rotWithShape="1">
                <a:blip r:embed="rId2"/>
                <a:stretch>
                  <a:fillRect b="-97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17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Exponential Functions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Formula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a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𝑐𝑜𝑛𝑠𝑡𝑎𝑛𝑡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/>
                      </a:rPr>
                      <m:t> ≠0</m:t>
                    </m:r>
                  </m:oMath>
                </a14:m>
                <a:endParaRPr lang="en-US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b="1" dirty="0" smtClean="0">
                    <a:solidFill>
                      <a:srgbClr val="00B0F0"/>
                    </a:solidFill>
                  </a:rPr>
                  <a:t>b</a:t>
                </a:r>
                <a:r>
                  <a:rPr lang="en-US" dirty="0" smtClean="0">
                    <a:solidFill>
                      <a:srgbClr val="00B0F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𝑏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&gt;0 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𝑏𝑢𝑡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</a:rPr>
                      <m:t>𝑏</m:t>
                    </m:r>
                    <m:r>
                      <a:rPr lang="en-US" b="0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≠1</m:t>
                    </m:r>
                  </m:oMath>
                </a14:m>
                <a:endParaRPr lang="en-US" dirty="0" smtClean="0">
                  <a:solidFill>
                    <a:srgbClr val="00B0F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sz="2000" b="1" dirty="0" smtClean="0"/>
                  <a:t>Real World Examples of Exponential Functions</a:t>
                </a:r>
                <a:r>
                  <a:rPr lang="en-US" dirty="0" smtClean="0"/>
                  <a:t>:</a:t>
                </a:r>
              </a:p>
              <a:p>
                <a:r>
                  <a:rPr lang="en-US" sz="2000" dirty="0" smtClean="0"/>
                  <a:t>Population</a:t>
                </a:r>
              </a:p>
              <a:p>
                <a:r>
                  <a:rPr lang="en-US" sz="2000" dirty="0" smtClean="0"/>
                  <a:t>Investment</a:t>
                </a:r>
              </a:p>
              <a:p>
                <a:r>
                  <a:rPr lang="en-US" sz="2000" dirty="0" smtClean="0"/>
                  <a:t>Car/House value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04482" y="1524000"/>
            <a:ext cx="4002235" cy="2008905"/>
          </a:xfr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4876800" y="3733800"/>
                <a:ext cx="18288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3733800"/>
                <a:ext cx="182880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264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Exponential Growth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Equation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endParaRPr lang="en-US" b="0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&gt;1,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&gt;1.</m:t>
                      </m:r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initial amount when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𝑏</m:t>
                    </m:r>
                    <m:r>
                      <a:rPr lang="en-US" i="1" dirty="0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growth factor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= </m:t>
                    </m:r>
                  </m:oMath>
                </a14:m>
                <a:r>
                  <a:rPr lang="en-US" dirty="0" smtClean="0"/>
                  <a:t>time (years unless otherwise stated)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growth value at various times.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To find the growth factor b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Add the percentage given to 100% and move the decimal two places to the left.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5% </a:t>
                </a:r>
                <a:r>
                  <a:rPr lang="en-US" dirty="0" smtClean="0">
                    <a:sym typeface="Wingdings" pitchFamily="2" charset="2"/>
                  </a:rPr>
                  <a:t> 100%+5%=105%=1.05=b</a:t>
                </a:r>
              </a:p>
              <a:p>
                <a:pPr marL="514350" indent="-514350">
                  <a:buAutoNum type="alphaLcPeriod"/>
                </a:pPr>
                <a:endParaRPr lang="en-US" dirty="0" smtClean="0">
                  <a:sym typeface="Wingdings" pitchFamily="2" charset="2"/>
                </a:endParaRPr>
              </a:p>
              <a:p>
                <a:pPr marL="514350" indent="-514350">
                  <a:buAutoNum type="alphaLcPeriod"/>
                </a:pPr>
                <a:endParaRPr lang="en-US" dirty="0" smtClean="0">
                  <a:sym typeface="Wingdings" pitchFamily="2" charset="2"/>
                </a:endParaRPr>
              </a:p>
              <a:p>
                <a:pPr marL="514350" indent="-514350">
                  <a:buAutoNum type="alphaLcPeriod"/>
                </a:pPr>
                <a:r>
                  <a:rPr lang="en-US" sz="2200" dirty="0" smtClean="0">
                    <a:sym typeface="Wingdings" pitchFamily="2" charset="2"/>
                  </a:rPr>
                  <a:t>3.4% 100%+3.4%=103.4%=1.034=b</a:t>
                </a:r>
              </a:p>
              <a:p>
                <a:pPr marL="514350" indent="-514350">
                  <a:buAutoNum type="alphaLcPeriod"/>
                </a:pPr>
                <a:endParaRPr lang="en-US" dirty="0" smtClean="0">
                  <a:sym typeface="Wingdings" pitchFamily="2" charset="2"/>
                </a:endParaRPr>
              </a:p>
              <a:p>
                <a:pPr marL="514350" indent="-514350">
                  <a:buAutoNum type="alphaLcPeriod"/>
                </a:pPr>
                <a:r>
                  <a:rPr lang="en-US" dirty="0" smtClean="0">
                    <a:sym typeface="Wingdings" pitchFamily="2" charset="2"/>
                  </a:rPr>
                  <a:t>2.1%</a:t>
                </a: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906" t="-1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Solving word problems with exponential growth.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Steps:</a:t>
                </a:r>
              </a:p>
              <a:p>
                <a:pPr marL="514350" indent="-514350">
                  <a:buAutoNum type="arabicPeriod"/>
                </a:pPr>
                <a:r>
                  <a:rPr lang="en-US" b="1" u="sng" dirty="0" smtClean="0"/>
                  <a:t>Relate</a:t>
                </a:r>
                <a:r>
                  <a:rPr lang="en-US" dirty="0" smtClean="0"/>
                  <a:t>: What equation/function is associated with the problem?</a:t>
                </a:r>
              </a:p>
              <a:p>
                <a:pPr marL="274320" lvl="1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This unit: 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𝒃</m:t>
                        </m:r>
                      </m:e>
                      <m:sup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sup>
                    </m:sSup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endParaRPr lang="en-US" b="1" i="1" dirty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  <a:p>
                <a:pPr marL="788670" lvl="1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b="1" u="sng" dirty="0" smtClean="0"/>
                  <a:t>Define</a:t>
                </a:r>
                <a:r>
                  <a:rPr lang="en-US" dirty="0" smtClean="0"/>
                  <a:t>: What do each of your variables represent? Include any numbers listed in the problem.</a:t>
                </a:r>
              </a:p>
              <a:p>
                <a:pPr marL="788670" lvl="1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𝑖𝑛𝑖𝑡𝑖𝑎𝑙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𝑎𝑚𝑜𝑢𝑛𝑡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𝑤h𝑖𝑐h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</a:rPr>
                      <m:t>:______</m:t>
                    </m:r>
                  </m:oMath>
                </a14:m>
                <a:endParaRPr lang="en-US" dirty="0" smtClean="0"/>
              </a:p>
              <a:p>
                <a:pPr marL="788670" lvl="1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growth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factor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which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is</m:t>
                    </m:r>
                    <m:r>
                      <a:rPr lang="en-US" b="0" i="0" smtClean="0">
                        <a:latin typeface="Cambria Math"/>
                      </a:rPr>
                      <m:t>:________</m:t>
                    </m:r>
                  </m:oMath>
                </a14:m>
                <a:endParaRPr lang="en-US" dirty="0" smtClean="0"/>
              </a:p>
              <a:p>
                <a:pPr marL="788670" lvl="1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b="1" u="sng" dirty="0" smtClean="0"/>
                  <a:t>Write</a:t>
                </a:r>
                <a:r>
                  <a:rPr lang="en-US" dirty="0" smtClean="0"/>
                  <a:t> the equation by replacing a and b.</a:t>
                </a:r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Use the equation to answer any further questions.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906" t="-14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874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Exponential Growth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04800" y="1524000"/>
                <a:ext cx="4038600" cy="4681728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Solving word problems with exponential growth.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Steps:</a:t>
                </a:r>
              </a:p>
              <a:p>
                <a:pPr marL="514350" indent="-514350">
                  <a:buAutoNum type="arabicPeriod"/>
                </a:pPr>
                <a:r>
                  <a:rPr lang="en-US" b="1" u="sng" dirty="0" smtClean="0"/>
                  <a:t>Relate</a:t>
                </a:r>
                <a:r>
                  <a:rPr lang="en-US" dirty="0" smtClean="0"/>
                  <a:t>: What equation/function is associated with the problem?</a:t>
                </a:r>
              </a:p>
              <a:p>
                <a:pPr marL="274320" lvl="1" indent="0">
                  <a:buNone/>
                </a:pPr>
                <a:r>
                  <a:rPr lang="en-US" b="1" dirty="0" smtClean="0">
                    <a:solidFill>
                      <a:srgbClr val="FF0000"/>
                    </a:solidFill>
                  </a:rPr>
                  <a:t>This unit: 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</a:rPr>
                      <m:t>𝒚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</a:rPr>
                      <m:t>𝒂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𝒃</m:t>
                        </m:r>
                      </m:e>
                      <m:sup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sup>
                    </m:sSup>
                    <m:r>
                      <a:rPr lang="en-US" b="1" i="1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  </m:t>
                    </m:r>
                  </m:oMath>
                </a14:m>
                <a:endParaRPr lang="en-US" b="1" i="1" dirty="0">
                  <a:solidFill>
                    <a:srgbClr val="FF0000"/>
                  </a:solidFill>
                  <a:latin typeface="Cambria Math"/>
                  <a:ea typeface="Cambria Math"/>
                </a:endParaRPr>
              </a:p>
              <a:p>
                <a:pPr marL="788670" lvl="1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b="1" u="sng" dirty="0" smtClean="0"/>
                  <a:t>Define</a:t>
                </a:r>
                <a:r>
                  <a:rPr lang="en-US" dirty="0" smtClean="0"/>
                  <a:t>: What do each of your variables represent? Include any numbers listed in the problem.</a:t>
                </a:r>
              </a:p>
              <a:p>
                <a:pPr marL="788670" lvl="1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𝑖𝑛𝑖𝑡𝑖𝑎𝑙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𝑎𝑚𝑜𝑢𝑛𝑡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𝑤h𝑖𝑐h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𝑖𝑠</m:t>
                    </m:r>
                    <m:r>
                      <a:rPr lang="en-US" b="0" i="1" smtClean="0">
                        <a:latin typeface="Cambria Math"/>
                      </a:rPr>
                      <m:t>:______</m:t>
                    </m:r>
                  </m:oMath>
                </a14:m>
                <a:endParaRPr lang="en-US" dirty="0" smtClean="0"/>
              </a:p>
              <a:p>
                <a:pPr marL="788670" lvl="1" indent="-514350">
                  <a:buAutoNum type="arabicPeriod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growth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factor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which</m:t>
                    </m:r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is</m:t>
                    </m:r>
                    <m:r>
                      <a:rPr lang="en-US" b="0" i="0" smtClean="0">
                        <a:latin typeface="Cambria Math"/>
                      </a:rPr>
                      <m:t>:________</m:t>
                    </m:r>
                  </m:oMath>
                </a14:m>
                <a:endParaRPr lang="en-US" dirty="0" smtClean="0"/>
              </a:p>
              <a:p>
                <a:pPr marL="788670" lvl="1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b="1" u="sng" dirty="0" smtClean="0"/>
                  <a:t>Write</a:t>
                </a:r>
                <a:r>
                  <a:rPr lang="en-US" dirty="0" smtClean="0"/>
                  <a:t> the equation by replacing a and b.</a:t>
                </a:r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Use the equation to answer any further questions.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Finding the growth factor:</a:t>
                </a:r>
              </a:p>
              <a:p>
                <a:pPr marL="0" indent="0">
                  <a:buNone/>
                </a:pPr>
                <a:r>
                  <a:rPr lang="en-US" dirty="0" smtClean="0"/>
                  <a:t>5</a:t>
                </a:r>
                <a:r>
                  <a:rPr lang="en-US" dirty="0"/>
                  <a:t>% </a:t>
                </a:r>
                <a:r>
                  <a:rPr lang="en-US" dirty="0">
                    <a:sym typeface="Wingdings" pitchFamily="2" charset="2"/>
                  </a:rPr>
                  <a:t> 100%+5%=105%=1.05=b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04800" y="1524000"/>
                <a:ext cx="4038600" cy="4681728"/>
              </a:xfrm>
              <a:blipFill rotWithShape="1">
                <a:blip r:embed="rId2"/>
                <a:stretch>
                  <a:fillRect l="-302" t="-1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b="1" i="1" dirty="0" smtClean="0"/>
              <a:t>Directions</a:t>
            </a:r>
            <a:r>
              <a:rPr lang="en-US" sz="2900" i="1" dirty="0" smtClean="0"/>
              <a:t>: Use the following information to write/model a function showing exponential growth.</a:t>
            </a:r>
          </a:p>
          <a:p>
            <a:pPr marL="0" indent="0">
              <a:buNone/>
            </a:pPr>
            <a:endParaRPr lang="en-US" i="1" dirty="0"/>
          </a:p>
          <a:p>
            <a:pPr marL="514350" indent="-514350">
              <a:buAutoNum type="arabicPeriod"/>
            </a:pPr>
            <a:r>
              <a:rPr lang="en-US" i="1" dirty="0"/>
              <a:t>You buy a house for $130,000. It appreciates 6% per year. How much is it worth in 10 years? </a:t>
            </a:r>
            <a:endParaRPr lang="en-US" sz="4400" i="1" dirty="0" smtClean="0"/>
          </a:p>
          <a:p>
            <a:pPr marL="514350" indent="-514350">
              <a:buAutoNum type="arabicPeriod"/>
            </a:pPr>
            <a:endParaRPr lang="en-US" i="1" dirty="0" smtClean="0"/>
          </a:p>
          <a:p>
            <a:pPr marL="514350" indent="-514350">
              <a:buAutoNum type="arabicPeriod"/>
            </a:pPr>
            <a:endParaRPr lang="en-US" i="1" dirty="0"/>
          </a:p>
          <a:p>
            <a:pPr marL="514350" indent="-514350">
              <a:buAutoNum type="arabicPeriod"/>
            </a:pPr>
            <a:endParaRPr lang="en-US" i="1" dirty="0"/>
          </a:p>
          <a:p>
            <a:pPr marL="514350" indent="-514350">
              <a:buAutoNum type="arabicPeriod"/>
            </a:pPr>
            <a:endParaRPr lang="en-US" sz="2900" i="1" dirty="0"/>
          </a:p>
          <a:p>
            <a:pPr marL="514350" indent="-514350">
              <a:buAutoNum type="arabicPeriod"/>
            </a:pPr>
            <a:r>
              <a:rPr lang="en-US" sz="2900" i="1" dirty="0"/>
              <a:t>A population of 100 frogs increases at an annual rate of 22%. How many frogs will there be in 5 years? </a:t>
            </a:r>
          </a:p>
        </p:txBody>
      </p:sp>
    </p:spTree>
    <p:extLst>
      <p:ext uri="{BB962C8B-B14F-4D97-AF65-F5344CB8AC3E}">
        <p14:creationId xmlns:p14="http://schemas.microsoft.com/office/powerpoint/2010/main" val="174849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758952"/>
          </a:xfrm>
        </p:spPr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Exponential Decay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Equation: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 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&gt;0, 0&lt;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&lt;1.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US" b="0" dirty="0" smtClean="0">
                  <a:ea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𝑎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initial amount when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𝑏</m:t>
                    </m:r>
                    <m:r>
                      <a:rPr lang="en-US" i="1" dirty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decay factor </a:t>
                </a: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𝑥</m:t>
                    </m:r>
                    <m:r>
                      <a:rPr lang="en-US" i="1" dirty="0">
                        <a:latin typeface="Cambria Math"/>
                      </a:rPr>
                      <m:t>= </m:t>
                    </m:r>
                  </m:oMath>
                </a14:m>
                <a:r>
                  <a:rPr lang="en-US" dirty="0"/>
                  <a:t>number of years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</m:oMath>
                </a14:m>
                <a:r>
                  <a:rPr lang="en-US" dirty="0"/>
                  <a:t> growth value at various times.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To </a:t>
                </a:r>
                <a:r>
                  <a:rPr lang="en-US" b="1" dirty="0"/>
                  <a:t>find the </a:t>
                </a:r>
                <a:r>
                  <a:rPr lang="en-US" b="1" dirty="0" smtClean="0"/>
                  <a:t>decay factor </a:t>
                </a:r>
                <a:r>
                  <a:rPr lang="en-US" b="1" dirty="0"/>
                  <a:t>b</a:t>
                </a:r>
                <a:r>
                  <a:rPr lang="en-US" dirty="0"/>
                  <a:t>:</a:t>
                </a:r>
              </a:p>
              <a:p>
                <a:pPr marL="0" indent="0">
                  <a:buNone/>
                </a:pPr>
                <a:r>
                  <a:rPr lang="en-US" dirty="0" smtClean="0"/>
                  <a:t>Subtract </a:t>
                </a:r>
                <a:r>
                  <a:rPr lang="en-US" dirty="0"/>
                  <a:t>the percentage given to 100% and move the decimal two places to the left.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lphaLcPeriod"/>
                </a:pPr>
                <a:r>
                  <a:rPr lang="en-US" dirty="0" smtClean="0"/>
                  <a:t>5% </a:t>
                </a:r>
                <a:r>
                  <a:rPr lang="en-US" dirty="0" smtClean="0">
                    <a:sym typeface="Wingdings" pitchFamily="2" charset="2"/>
                  </a:rPr>
                  <a:t> 100%-5%=95%=.95=b</a:t>
                </a:r>
              </a:p>
              <a:p>
                <a:pPr marL="514350" indent="-514350">
                  <a:buAutoNum type="alphaLcPeriod"/>
                </a:pPr>
                <a:endParaRPr lang="en-US" dirty="0" smtClean="0">
                  <a:sym typeface="Wingdings" pitchFamily="2" charset="2"/>
                </a:endParaRPr>
              </a:p>
              <a:p>
                <a:pPr marL="514350" indent="-514350">
                  <a:buAutoNum type="alphaLcPeriod"/>
                </a:pPr>
                <a:r>
                  <a:rPr lang="en-US" dirty="0" smtClean="0">
                    <a:sym typeface="Wingdings" pitchFamily="2" charset="2"/>
                  </a:rPr>
                  <a:t>3.4%  100%-3.4%=96.6%=.966=b</a:t>
                </a:r>
              </a:p>
              <a:p>
                <a:pPr marL="514350" indent="-514350">
                  <a:buAutoNum type="alphaLcPeriod"/>
                </a:pPr>
                <a:endParaRPr lang="en-US" dirty="0" smtClean="0">
                  <a:sym typeface="Wingdings" pitchFamily="2" charset="2"/>
                </a:endParaRPr>
              </a:p>
              <a:p>
                <a:pPr marL="514350" indent="-514350">
                  <a:buAutoNum type="alphaLcPeriod"/>
                </a:pPr>
                <a:r>
                  <a:rPr lang="en-US" dirty="0" smtClean="0">
                    <a:sym typeface="Wingdings" pitchFamily="2" charset="2"/>
                  </a:rPr>
                  <a:t>2.1%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906" t="-1432" r="-1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</a:t>
            </a:r>
            <a:r>
              <a:rPr lang="en-US" i="1" dirty="0" smtClean="0"/>
              <a:t>Use the following information to write/model a function showing exponential decay.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In 1990, the population of Washington, D.C. was about 604,400 people. Since then the population has decreased about 1.8% per year. Write an equation that models this situation, and use it to find the population of Washington DC today.</a:t>
            </a:r>
          </a:p>
          <a:p>
            <a:pPr marL="514350" indent="-514350">
              <a:buAutoNum type="arabicPeriod"/>
            </a:pPr>
            <a:endParaRPr lang="en-US" i="1" dirty="0"/>
          </a:p>
          <a:p>
            <a:pPr marL="514350" indent="-514350">
              <a:buAutoNum type="arabicPeriod"/>
            </a:pPr>
            <a:r>
              <a:rPr lang="en-US" i="1" dirty="0" smtClean="0"/>
              <a:t>Suppose the population of a certain endangered species has decreased 2.4% each year. Suppose there were 60 of these animals in a given area in 1999. Write an equation that models this situation and use it to find the population in the year 2006.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5798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Continuously Compounded Interest Formula</a:t>
            </a:r>
            <a:endParaRPr lang="en-US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endParaRPr lang="en-US" sz="4700" b="0" i="1" dirty="0" smtClean="0"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4700" b="0" dirty="0" smtClean="0"/>
                  <a:t>A</a:t>
                </a:r>
                <a14:m>
                  <m:oMath xmlns:m="http://schemas.openxmlformats.org/officeDocument/2006/math">
                    <m:r>
                      <a:rPr lang="en-US" sz="4700" b="0" i="1" smtClean="0">
                        <a:latin typeface="Cambria Math"/>
                      </a:rPr>
                      <m:t>=</m:t>
                    </m:r>
                    <m:r>
                      <a:rPr lang="en-US" sz="4700" b="0" i="1" smtClean="0">
                        <a:latin typeface="Cambria Math"/>
                      </a:rPr>
                      <m:t>𝑃</m:t>
                    </m:r>
                    <m:sSup>
                      <m:sSupPr>
                        <m:ctrlPr>
                          <a:rPr lang="en-US" sz="47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47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4700" b="0" i="1" smtClean="0">
                            <a:latin typeface="Cambria Math"/>
                          </a:rPr>
                          <m:t>𝑟𝑡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A= amount in account</a:t>
                </a:r>
              </a:p>
              <a:p>
                <a:pPr marL="0" indent="0">
                  <a:buNone/>
                </a:pPr>
                <a:r>
                  <a:rPr lang="en-US" dirty="0" smtClean="0"/>
                  <a:t>P=principal</a:t>
                </a:r>
              </a:p>
              <a:p>
                <a:pPr marL="0" indent="0">
                  <a:buNone/>
                </a:pPr>
                <a:r>
                  <a:rPr lang="en-US" dirty="0" smtClean="0"/>
                  <a:t>r= rate of annual interest</a:t>
                </a:r>
              </a:p>
              <a:p>
                <a:pPr marL="0" indent="0">
                  <a:buNone/>
                </a:pPr>
                <a:r>
                  <a:rPr lang="en-US" dirty="0" smtClean="0"/>
                  <a:t>t=time in years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/>
                <a:stretch>
                  <a:fillRect l="-54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Directions</a:t>
            </a:r>
            <a:r>
              <a:rPr lang="en-US" dirty="0" smtClean="0"/>
              <a:t>: </a:t>
            </a:r>
            <a:r>
              <a:rPr lang="en-US" i="1" dirty="0" smtClean="0"/>
              <a:t>Find the amount for each word problem.</a:t>
            </a:r>
          </a:p>
          <a:p>
            <a:pPr marL="0" indent="0">
              <a:buNone/>
            </a:pPr>
            <a:endParaRPr lang="en-US" i="1" dirty="0"/>
          </a:p>
          <a:p>
            <a:pPr marL="514350" indent="-514350">
              <a:buAutoNum type="arabicPeriod"/>
            </a:pPr>
            <a:r>
              <a:rPr lang="en-US" i="1" dirty="0" smtClean="0"/>
              <a:t>Suppose you invest $100 at an annual interest rate of 4.8% compounded continuously. How much will you have in the account after three years?</a:t>
            </a:r>
          </a:p>
          <a:p>
            <a:pPr marL="514350" indent="-514350">
              <a:buAutoNum type="arabicPeriod"/>
            </a:pPr>
            <a:endParaRPr lang="en-US" i="1" dirty="0" smtClean="0"/>
          </a:p>
          <a:p>
            <a:pPr marL="514350" indent="-514350">
              <a:buAutoNum type="arabicPeriod"/>
            </a:pPr>
            <a:r>
              <a:rPr lang="en-US" i="1" dirty="0" smtClean="0"/>
              <a:t>Suppose you invest in $1300 at an annual interest rate of 4.3% compounded continuously. Find the amount you will have in the account after three years.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20409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4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𝑨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4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𝑷</m:t>
                      </m:r>
                      <m:sSup>
                        <m:sSupPr>
                          <m:ctrlP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𝒆</m:t>
                          </m:r>
                        </m:e>
                        <m:sup>
                          <m:r>
                            <a:rPr lang="en-US" sz="4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𝒓𝒕</m:t>
                          </m:r>
                        </m:sup>
                      </m:sSup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it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An initial investment of $200 is now valued at $254.25. The interest rate is 6%, compounded continuously. How long has the money been invested?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How long will it take $3000 to double if it is invested in an account that pays 3% compounded continuously?</a:t>
            </a:r>
          </a:p>
        </p:txBody>
      </p:sp>
    </p:spTree>
    <p:extLst>
      <p:ext uri="{BB962C8B-B14F-4D97-AF65-F5344CB8AC3E}">
        <p14:creationId xmlns:p14="http://schemas.microsoft.com/office/powerpoint/2010/main" val="44372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10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</a:t>
                </a:r>
                <a:r>
                  <a:rPr lang="en-US" i="1" dirty="0" smtClean="0"/>
                  <a:t>Respond to the following questions. Be prepared to discuss your answers with the class.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If the growth factor is 1.30, what is the initial percentage of growth?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/>
                  <a:t>In 1995, there were 85 rabbits in Central Park.  The population increased by 12% each year.  How many rabbits were in Central Park in 2005</a:t>
                </a:r>
                <a:r>
                  <a:rPr lang="en-US" dirty="0" smtClean="0"/>
                  <a:t>?</a:t>
                </a:r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Font typeface="Wingdings 2"/>
                  <a:buAutoNum type="arabicPeriod"/>
                </a:pPr>
                <a:r>
                  <a:rPr lang="en-US" dirty="0"/>
                  <a:t> Use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𝑃</m:t>
                    </m:r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𝑟𝑡</m:t>
                        </m:r>
                      </m:sup>
                    </m:sSup>
                  </m:oMath>
                </a14:m>
                <a:r>
                  <a:rPr lang="en-US" dirty="0"/>
                  <a:t> to find the following:  </a:t>
                </a:r>
                <a:r>
                  <a:rPr lang="en-US" i="1" dirty="0"/>
                  <a:t>How long will it </a:t>
                </a:r>
                <a:r>
                  <a:rPr lang="en-US" i="1" dirty="0"/>
                  <a:t>	take </a:t>
                </a:r>
                <a:r>
                  <a:rPr lang="en-US" i="1" dirty="0"/>
                  <a:t>$4000 to triple if it is invested at 5% </a:t>
                </a:r>
                <a:r>
                  <a:rPr lang="en-US" i="1" dirty="0"/>
                  <a:t>	compounded </a:t>
                </a:r>
                <a:r>
                  <a:rPr lang="en-US" i="1" dirty="0"/>
                  <a:t>continuously?</a:t>
                </a:r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11" name="Content Placeholder 1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219" t="-2667" b="-17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MARTInkShape-1"/>
          <p:cNvSpPr/>
          <p:nvPr/>
        </p:nvSpPr>
        <p:spPr>
          <a:xfrm>
            <a:off x="1294918" y="6072188"/>
            <a:ext cx="374935" cy="26790"/>
          </a:xfrm>
          <a:custGeom>
            <a:avLst/>
            <a:gdLst/>
            <a:ahLst/>
            <a:cxnLst/>
            <a:rect l="0" t="0" r="0" b="0"/>
            <a:pathLst>
              <a:path w="374935" h="26790">
                <a:moveTo>
                  <a:pt x="374934" y="26789"/>
                </a:moveTo>
                <a:lnTo>
                  <a:pt x="367245" y="26789"/>
                </a:lnTo>
                <a:lnTo>
                  <a:pt x="358424" y="19100"/>
                </a:lnTo>
                <a:lnTo>
                  <a:pt x="349504" y="17967"/>
                </a:lnTo>
                <a:lnTo>
                  <a:pt x="341284" y="11744"/>
                </a:lnTo>
                <a:lnTo>
                  <a:pt x="335835" y="10180"/>
                </a:lnTo>
                <a:lnTo>
                  <a:pt x="318116" y="8184"/>
                </a:lnTo>
                <a:lnTo>
                  <a:pt x="306284" y="2866"/>
                </a:lnTo>
                <a:lnTo>
                  <a:pt x="264883" y="74"/>
                </a:lnTo>
                <a:lnTo>
                  <a:pt x="221088" y="1"/>
                </a:lnTo>
                <a:lnTo>
                  <a:pt x="176565" y="0"/>
                </a:lnTo>
                <a:lnTo>
                  <a:pt x="139875" y="992"/>
                </a:lnTo>
                <a:lnTo>
                  <a:pt x="122862" y="7068"/>
                </a:lnTo>
                <a:lnTo>
                  <a:pt x="78339" y="11527"/>
                </a:lnTo>
                <a:lnTo>
                  <a:pt x="60804" y="16608"/>
                </a:lnTo>
                <a:lnTo>
                  <a:pt x="38663" y="18778"/>
                </a:lnTo>
                <a:lnTo>
                  <a:pt x="26692" y="24912"/>
                </a:lnTo>
                <a:lnTo>
                  <a:pt x="0" y="26788"/>
                </a:lnTo>
                <a:lnTo>
                  <a:pt x="8816" y="26789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3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94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1025</TotalTime>
  <Words>825</Words>
  <Application>Microsoft Office PowerPoint</Application>
  <PresentationFormat>On-screen Show (4:3)</PresentationFormat>
  <Paragraphs>124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Civic</vt:lpstr>
      <vt:lpstr>Unit 5 – Section 6 “Exponential Growth/Decay and A=Pe^rt”</vt:lpstr>
      <vt:lpstr>Exponential Functions</vt:lpstr>
      <vt:lpstr>Exponential Growth</vt:lpstr>
      <vt:lpstr>Exponential Growth</vt:lpstr>
      <vt:lpstr>Exponential Decay</vt:lpstr>
      <vt:lpstr>Continuously Compounded Interest Formula</vt:lpstr>
      <vt:lpstr>A=Pe^rt</vt:lpstr>
      <vt:lpstr>Closing Questions</vt:lpstr>
      <vt:lpstr>Homework Assignment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cp:lastPrinted>2016-02-22T16:28:09Z</cp:lastPrinted>
  <dcterms:created xsi:type="dcterms:W3CDTF">2014-02-12T20:46:31Z</dcterms:created>
  <dcterms:modified xsi:type="dcterms:W3CDTF">2017-02-22T17:40:49Z</dcterms:modified>
</cp:coreProperties>
</file>