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D5FC27-2A29-415D-A8DE-A628BD0C13F7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966E2C-8A73-4C35-95A0-0A75C79C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4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E362-69C3-4786-A067-88156D58DFB4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6DD3CB-926A-45E2-80EF-849488C07D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E362-69C3-4786-A067-88156D58DFB4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D3CB-926A-45E2-80EF-849488C07DC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16DD3CB-926A-45E2-80EF-849488C07D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E362-69C3-4786-A067-88156D58DFB4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E362-69C3-4786-A067-88156D58DFB4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16DD3CB-926A-45E2-80EF-849488C07D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E362-69C3-4786-A067-88156D58DFB4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6DD3CB-926A-45E2-80EF-849488C07D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0DAE362-69C3-4786-A067-88156D58DFB4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D3CB-926A-45E2-80EF-849488C07D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E362-69C3-4786-A067-88156D58DFB4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16DD3CB-926A-45E2-80EF-849488C07D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E362-69C3-4786-A067-88156D58DFB4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16DD3CB-926A-45E2-80EF-849488C07D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E362-69C3-4786-A067-88156D58DFB4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6DD3CB-926A-45E2-80EF-849488C07DC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6DD3CB-926A-45E2-80EF-849488C07D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E362-69C3-4786-A067-88156D58DFB4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16DD3CB-926A-45E2-80EF-849488C07D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0DAE362-69C3-4786-A067-88156D58DFB4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DAE362-69C3-4786-A067-88156D58DFB4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6DD3CB-926A-45E2-80EF-849488C07D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 graph reciprocal functions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To graph translations of reciprocal functions.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6 – Part </a:t>
            </a:r>
            <a:r>
              <a:rPr lang="en-US" dirty="0" smtClean="0"/>
              <a:t>1 </a:t>
            </a:r>
            <a:r>
              <a:rPr lang="en-US" dirty="0" smtClean="0"/>
              <a:t>“Graphing Rational </a:t>
            </a:r>
            <a:r>
              <a:rPr lang="en-US" dirty="0" smtClean="0"/>
              <a:t>(Reciprocal) Functions</a:t>
            </a:r>
            <a:r>
              <a:rPr lang="en-US" dirty="0" smtClean="0"/>
              <a:t>” 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4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Graphing Reciprocal Functions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Reciprical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dirty="0" smtClean="0"/>
                  <a:t> is excluded from the domain.</a:t>
                </a:r>
              </a:p>
              <a:p>
                <a:pPr marL="0" indent="0">
                  <a:buNone/>
                </a:pPr>
                <a:r>
                  <a:rPr lang="en-US" dirty="0" smtClean="0"/>
                  <a:t>“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”  is stretch/shrink factor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  Quadrants I &amp; III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 Quadrants II&amp;IV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is the up/down shift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042" r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5486400" y="2726284"/>
            <a:ext cx="2977861" cy="2850454"/>
            <a:chOff x="0" y="0"/>
            <a:chExt cx="2057400" cy="1628775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2057400" cy="1628775"/>
              <a:chOff x="0" y="0"/>
              <a:chExt cx="2057400" cy="162877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1009650" y="0"/>
                <a:ext cx="0" cy="1628775"/>
              </a:xfrm>
              <a:prstGeom prst="straightConnector1">
                <a:avLst/>
              </a:prstGeom>
              <a:ln w="3810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0" y="828675"/>
                <a:ext cx="2057400" cy="0"/>
              </a:xfrm>
              <a:prstGeom prst="straightConnector1">
                <a:avLst/>
              </a:prstGeom>
              <a:ln w="3810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276225" y="190500"/>
              <a:ext cx="1571625" cy="1300548"/>
              <a:chOff x="0" y="0"/>
              <a:chExt cx="1571625" cy="1300548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895350" y="0"/>
                <a:ext cx="676275" cy="528955"/>
              </a:xfrm>
              <a:custGeom>
                <a:avLst/>
                <a:gdLst>
                  <a:gd name="connsiteX0" fmla="*/ 0 w 676275"/>
                  <a:gd name="connsiteY0" fmla="*/ 0 h 534665"/>
                  <a:gd name="connsiteX1" fmla="*/ 9525 w 676275"/>
                  <a:gd name="connsiteY1" fmla="*/ 200025 h 534665"/>
                  <a:gd name="connsiteX2" fmla="*/ 47625 w 676275"/>
                  <a:gd name="connsiteY2" fmla="*/ 333375 h 534665"/>
                  <a:gd name="connsiteX3" fmla="*/ 85725 w 676275"/>
                  <a:gd name="connsiteY3" fmla="*/ 390525 h 534665"/>
                  <a:gd name="connsiteX4" fmla="*/ 104775 w 676275"/>
                  <a:gd name="connsiteY4" fmla="*/ 419100 h 534665"/>
                  <a:gd name="connsiteX5" fmla="*/ 161925 w 676275"/>
                  <a:gd name="connsiteY5" fmla="*/ 447675 h 534665"/>
                  <a:gd name="connsiteX6" fmla="*/ 190500 w 676275"/>
                  <a:gd name="connsiteY6" fmla="*/ 476250 h 534665"/>
                  <a:gd name="connsiteX7" fmla="*/ 219075 w 676275"/>
                  <a:gd name="connsiteY7" fmla="*/ 485775 h 534665"/>
                  <a:gd name="connsiteX8" fmla="*/ 247650 w 676275"/>
                  <a:gd name="connsiteY8" fmla="*/ 504825 h 534665"/>
                  <a:gd name="connsiteX9" fmla="*/ 342900 w 676275"/>
                  <a:gd name="connsiteY9" fmla="*/ 533400 h 534665"/>
                  <a:gd name="connsiteX10" fmla="*/ 676275 w 676275"/>
                  <a:gd name="connsiteY10" fmla="*/ 533400 h 534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76275" h="534665">
                    <a:moveTo>
                      <a:pt x="0" y="0"/>
                    </a:moveTo>
                    <a:cubicBezTo>
                      <a:pt x="3175" y="66675"/>
                      <a:pt x="2656" y="133629"/>
                      <a:pt x="9525" y="200025"/>
                    </a:cubicBezTo>
                    <a:cubicBezTo>
                      <a:pt x="10303" y="207542"/>
                      <a:pt x="38045" y="319005"/>
                      <a:pt x="47625" y="333375"/>
                    </a:cubicBezTo>
                    <a:lnTo>
                      <a:pt x="85725" y="390525"/>
                    </a:lnTo>
                    <a:cubicBezTo>
                      <a:pt x="92075" y="400050"/>
                      <a:pt x="93915" y="415480"/>
                      <a:pt x="104775" y="419100"/>
                    </a:cubicBezTo>
                    <a:cubicBezTo>
                      <a:pt x="133414" y="428646"/>
                      <a:pt x="137306" y="427159"/>
                      <a:pt x="161925" y="447675"/>
                    </a:cubicBezTo>
                    <a:cubicBezTo>
                      <a:pt x="172273" y="456299"/>
                      <a:pt x="179292" y="468778"/>
                      <a:pt x="190500" y="476250"/>
                    </a:cubicBezTo>
                    <a:cubicBezTo>
                      <a:pt x="198854" y="481819"/>
                      <a:pt x="210095" y="481285"/>
                      <a:pt x="219075" y="485775"/>
                    </a:cubicBezTo>
                    <a:cubicBezTo>
                      <a:pt x="229314" y="490895"/>
                      <a:pt x="237189" y="500176"/>
                      <a:pt x="247650" y="504825"/>
                    </a:cubicBezTo>
                    <a:cubicBezTo>
                      <a:pt x="251445" y="506512"/>
                      <a:pt x="328199" y="533023"/>
                      <a:pt x="342900" y="533400"/>
                    </a:cubicBezTo>
                    <a:cubicBezTo>
                      <a:pt x="453988" y="536248"/>
                      <a:pt x="565150" y="533400"/>
                      <a:pt x="676275" y="53340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9" name="Freeform 8"/>
              <p:cNvSpPr/>
              <p:nvPr/>
            </p:nvSpPr>
            <p:spPr>
              <a:xfrm rot="11758696">
                <a:off x="0" y="771525"/>
                <a:ext cx="676275" cy="529023"/>
              </a:xfrm>
              <a:custGeom>
                <a:avLst/>
                <a:gdLst>
                  <a:gd name="connsiteX0" fmla="*/ 0 w 676275"/>
                  <a:gd name="connsiteY0" fmla="*/ 0 h 534665"/>
                  <a:gd name="connsiteX1" fmla="*/ 9525 w 676275"/>
                  <a:gd name="connsiteY1" fmla="*/ 200025 h 534665"/>
                  <a:gd name="connsiteX2" fmla="*/ 47625 w 676275"/>
                  <a:gd name="connsiteY2" fmla="*/ 333375 h 534665"/>
                  <a:gd name="connsiteX3" fmla="*/ 85725 w 676275"/>
                  <a:gd name="connsiteY3" fmla="*/ 390525 h 534665"/>
                  <a:gd name="connsiteX4" fmla="*/ 104775 w 676275"/>
                  <a:gd name="connsiteY4" fmla="*/ 419100 h 534665"/>
                  <a:gd name="connsiteX5" fmla="*/ 161925 w 676275"/>
                  <a:gd name="connsiteY5" fmla="*/ 447675 h 534665"/>
                  <a:gd name="connsiteX6" fmla="*/ 190500 w 676275"/>
                  <a:gd name="connsiteY6" fmla="*/ 476250 h 534665"/>
                  <a:gd name="connsiteX7" fmla="*/ 219075 w 676275"/>
                  <a:gd name="connsiteY7" fmla="*/ 485775 h 534665"/>
                  <a:gd name="connsiteX8" fmla="*/ 247650 w 676275"/>
                  <a:gd name="connsiteY8" fmla="*/ 504825 h 534665"/>
                  <a:gd name="connsiteX9" fmla="*/ 342900 w 676275"/>
                  <a:gd name="connsiteY9" fmla="*/ 533400 h 534665"/>
                  <a:gd name="connsiteX10" fmla="*/ 676275 w 676275"/>
                  <a:gd name="connsiteY10" fmla="*/ 533400 h 534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76275" h="534665">
                    <a:moveTo>
                      <a:pt x="0" y="0"/>
                    </a:moveTo>
                    <a:cubicBezTo>
                      <a:pt x="3175" y="66675"/>
                      <a:pt x="2656" y="133629"/>
                      <a:pt x="9525" y="200025"/>
                    </a:cubicBezTo>
                    <a:cubicBezTo>
                      <a:pt x="10303" y="207542"/>
                      <a:pt x="38045" y="319005"/>
                      <a:pt x="47625" y="333375"/>
                    </a:cubicBezTo>
                    <a:lnTo>
                      <a:pt x="85725" y="390525"/>
                    </a:lnTo>
                    <a:cubicBezTo>
                      <a:pt x="92075" y="400050"/>
                      <a:pt x="93915" y="415480"/>
                      <a:pt x="104775" y="419100"/>
                    </a:cubicBezTo>
                    <a:cubicBezTo>
                      <a:pt x="133414" y="428646"/>
                      <a:pt x="137306" y="427159"/>
                      <a:pt x="161925" y="447675"/>
                    </a:cubicBezTo>
                    <a:cubicBezTo>
                      <a:pt x="172273" y="456299"/>
                      <a:pt x="179292" y="468778"/>
                      <a:pt x="190500" y="476250"/>
                    </a:cubicBezTo>
                    <a:cubicBezTo>
                      <a:pt x="198854" y="481819"/>
                      <a:pt x="210095" y="481285"/>
                      <a:pt x="219075" y="485775"/>
                    </a:cubicBezTo>
                    <a:cubicBezTo>
                      <a:pt x="229314" y="490895"/>
                      <a:pt x="237189" y="500176"/>
                      <a:pt x="247650" y="504825"/>
                    </a:cubicBezTo>
                    <a:cubicBezTo>
                      <a:pt x="251445" y="506512"/>
                      <a:pt x="328199" y="533023"/>
                      <a:pt x="342900" y="533400"/>
                    </a:cubicBezTo>
                    <a:cubicBezTo>
                      <a:pt x="453988" y="536248"/>
                      <a:pt x="565150" y="533400"/>
                      <a:pt x="676275" y="53340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3962400" y="2064564"/>
            <a:ext cx="1981200" cy="1323439"/>
            <a:chOff x="6705600" y="3033980"/>
            <a:chExt cx="1981200" cy="1323439"/>
          </a:xfrm>
        </p:grpSpPr>
        <p:sp>
          <p:nvSpPr>
            <p:cNvPr id="13" name="Oval 12"/>
            <p:cNvSpPr/>
            <p:nvPr/>
          </p:nvSpPr>
          <p:spPr>
            <a:xfrm>
              <a:off x="6705600" y="3352800"/>
              <a:ext cx="1981200" cy="685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0400" y="3380509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baseline="-25000" dirty="0" smtClean="0"/>
                <a:t>+	-</a:t>
              </a:r>
              <a:endParaRPr lang="en-US" sz="3600" b="1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43800" y="3033980"/>
              <a:ext cx="304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+</a:t>
              </a:r>
            </a:p>
            <a:p>
              <a:endParaRPr lang="en-US" sz="2000" b="1" dirty="0"/>
            </a:p>
            <a:p>
              <a:endParaRPr lang="en-US" sz="2000" b="1" dirty="0" smtClean="0"/>
            </a:p>
            <a:p>
              <a:r>
                <a:rPr lang="en-US" sz="2000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71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Graphing Translations of Reciprocal Functions 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endParaRPr lang="en-US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b="1" i="1" smtClean="0">
                          <a:latin typeface="Cambria Math"/>
                        </a:rPr>
                        <m:t>𝒚</m:t>
                      </m:r>
                      <m:r>
                        <a:rPr lang="en-US" sz="3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800" b="1" i="1" smtClean="0"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en-US" sz="3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3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800" b="1" i="1" smtClean="0">
                              <a:latin typeface="Cambria Math"/>
                            </a:rPr>
                            <m:t>𝒉</m:t>
                          </m:r>
                        </m:den>
                      </m:f>
                      <m:r>
                        <a:rPr lang="en-US" sz="3800" b="1" i="1" smtClean="0">
                          <a:latin typeface="Cambria Math"/>
                        </a:rPr>
                        <m:t>+</m:t>
                      </m:r>
                      <m:r>
                        <a:rPr lang="en-US" sz="3800" b="1" i="1" smtClean="0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sz="3800" b="1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Vertical Asymptote: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h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Horizontal Asymptotes: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sz="2400" b="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 smtClean="0"/>
                  <a:t>Steps</a:t>
                </a:r>
                <a:r>
                  <a:rPr lang="en-US" sz="2400" dirty="0" smtClean="0"/>
                  <a:t>:</a:t>
                </a:r>
              </a:p>
              <a:p>
                <a:pPr marL="457200" indent="-457200">
                  <a:buAutoNum type="arabicPeriod"/>
                </a:pPr>
                <a:r>
                  <a:rPr lang="en-US" sz="2400" dirty="0" smtClean="0"/>
                  <a:t>Using default graph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 smtClean="0"/>
                  <a:t>, and the points 	(1,1) (-1,-1).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(If a is anything other than 1, multiply the coordinates and plot on the graph).</a:t>
                </a:r>
              </a:p>
              <a:p>
                <a:pPr marL="457200" indent="-457200">
                  <a:buAutoNum type="arabicPeriod"/>
                </a:pPr>
                <a:endParaRPr lang="en-US" sz="2400" dirty="0" smtClean="0"/>
              </a:p>
              <a:p>
                <a:pPr marL="457200" indent="-457200">
                  <a:buAutoNum type="arabicPeriod"/>
                </a:pPr>
                <a:r>
                  <a:rPr lang="en-US" sz="2400" dirty="0" smtClean="0"/>
                  <a:t>Find the Vertical Asymptotes and graph.</a:t>
                </a:r>
              </a:p>
              <a:p>
                <a:pPr marL="457200" indent="-457200">
                  <a:buAutoNum type="arabicPeriod"/>
                </a:pPr>
                <a:endParaRPr lang="en-US" sz="2400" dirty="0" smtClean="0"/>
              </a:p>
              <a:p>
                <a:pPr marL="457200" indent="-457200">
                  <a:buAutoNum type="arabicPeriod"/>
                </a:pPr>
                <a:r>
                  <a:rPr lang="en-US" sz="2400" dirty="0" smtClean="0"/>
                  <a:t>Find the Horizontal Asymptotes and graph.</a:t>
                </a:r>
              </a:p>
              <a:p>
                <a:pPr marL="457200" indent="-457200">
                  <a:buAutoNum type="arabicPeriod"/>
                </a:pPr>
                <a:endParaRPr lang="en-US" sz="2400" dirty="0" smtClean="0"/>
              </a:p>
              <a:p>
                <a:pPr marL="457200" indent="-457200">
                  <a:buAutoNum type="arabicPeriod"/>
                </a:pPr>
                <a:r>
                  <a:rPr lang="en-US" sz="2400" dirty="0" smtClean="0"/>
                  <a:t>Label the shift and apply to default points.</a:t>
                </a:r>
              </a:p>
              <a:p>
                <a:pPr marL="457200" indent="-457200">
                  <a:buAutoNum type="arabicPeriod"/>
                </a:pPr>
                <a:endParaRPr lang="en-US" sz="2400" dirty="0" smtClean="0"/>
              </a:p>
              <a:p>
                <a:pPr marL="457200" indent="-457200">
                  <a:buAutoNum type="arabicPeriod"/>
                </a:pPr>
                <a:r>
                  <a:rPr lang="en-US" sz="2400" dirty="0" smtClean="0"/>
                  <a:t>Draw the curves along the asymptotes.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Graph the following reciprocal functions.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−3</m:t>
                    </m:r>
                  </m:oMath>
                </a14:m>
                <a:endParaRPr lang="en-US" b="0" i="0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453" t="-1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t0.gstatic.com/images?q=tbn:ANd9GcQWbUelXvkhS84b4ebdGO3Wa4bcSXSummja2QAl5QcjjAkvdhY9GA:www.mathnstuff.com/math/spoken/here/2class/300/fx/library/234/n1oxp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133600"/>
            <a:ext cx="219075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19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Closing Questions</a:t>
            </a:r>
            <a:endParaRPr lang="en-US" sz="4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prompt.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Graph the following functions: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0" dirty="0" smtClean="0"/>
                  <a:t>	1.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US" dirty="0" smtClean="0"/>
                  <a:t>		2.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+6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72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588</TotalTime>
  <Words>90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Wingdings</vt:lpstr>
      <vt:lpstr>Wingdings 2</vt:lpstr>
      <vt:lpstr>Civic</vt:lpstr>
      <vt:lpstr>Unit 6 – Part 1 “Graphing Rational (Reciprocal) Functions” Easy</vt:lpstr>
      <vt:lpstr>Graphing Reciprocal Functions</vt:lpstr>
      <vt:lpstr>Graphing Translations of Reciprocal Functions 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– Section 2 “The Reciprocal Function” Family</dc:title>
  <dc:creator>User</dc:creator>
  <cp:lastModifiedBy>Kitt Sheila D</cp:lastModifiedBy>
  <cp:revision>12</cp:revision>
  <cp:lastPrinted>2016-05-16T16:17:17Z</cp:lastPrinted>
  <dcterms:created xsi:type="dcterms:W3CDTF">2014-04-15T20:10:39Z</dcterms:created>
  <dcterms:modified xsi:type="dcterms:W3CDTF">2017-04-03T19:25:43Z</dcterms:modified>
</cp:coreProperties>
</file>