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59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26E7-A6ED-48E7-805E-A7B5E296FA6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4760C6-53FC-450F-ACF8-37B699FA2E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26E7-A6ED-48E7-805E-A7B5E296FA6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60C6-53FC-450F-ACF8-37B699FA2E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04760C6-53FC-450F-ACF8-37B699FA2E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26E7-A6ED-48E7-805E-A7B5E296FA6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26E7-A6ED-48E7-805E-A7B5E296FA6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04760C6-53FC-450F-ACF8-37B699FA2E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26E7-A6ED-48E7-805E-A7B5E296FA6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4760C6-53FC-450F-ACF8-37B699FA2E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1F826E7-A6ED-48E7-805E-A7B5E296FA6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60C6-53FC-450F-ACF8-37B699FA2E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26E7-A6ED-48E7-805E-A7B5E296FA6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04760C6-53FC-450F-ACF8-37B699FA2E6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26E7-A6ED-48E7-805E-A7B5E296FA6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04760C6-53FC-450F-ACF8-37B699FA2E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26E7-A6ED-48E7-805E-A7B5E296FA6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4760C6-53FC-450F-ACF8-37B699FA2E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4760C6-53FC-450F-ACF8-37B699FA2E6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26E7-A6ED-48E7-805E-A7B5E296FA6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04760C6-53FC-450F-ACF8-37B699FA2E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1F826E7-A6ED-48E7-805E-A7B5E296FA6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1F826E7-A6ED-48E7-805E-A7B5E296FA6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4760C6-53FC-450F-ACF8-37B699FA2E6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Objectives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To calculate measures of central tendency.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To draw and interpret box-and-whisker plots.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7 – </a:t>
            </a:r>
            <a:r>
              <a:rPr lang="en-US" dirty="0" smtClean="0"/>
              <a:t>Section 3 “Analyzing Data”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014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Measures of Central Tendency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2000" b="1" dirty="0" smtClean="0"/>
                  <a:t>80   100   81   61   68   85   72   88   72   90   93   91   94   91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1800" b="1" dirty="0" smtClean="0"/>
                  <a:t>Mean</a:t>
                </a:r>
                <a:r>
                  <a:rPr lang="en-US" sz="1800" dirty="0" smtClean="0"/>
                  <a:t>: </a:t>
                </a:r>
                <a:r>
                  <a:rPr lang="en-US" sz="1800" i="1" dirty="0" smtClean="0"/>
                  <a:t>The sum of all the numbers in a set, divided by the total of numbers; arithmetic average.</a:t>
                </a:r>
              </a:p>
              <a:p>
                <a:pPr marL="0" indent="0">
                  <a:buNone/>
                </a:pPr>
                <a:r>
                  <a:rPr lang="en-US" sz="1400" dirty="0" smtClean="0">
                    <a:solidFill>
                      <a:srgbClr val="FF0000"/>
                    </a:solidFill>
                  </a:rPr>
                  <a:t>EX: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400" dirty="0" smtClean="0">
                            <a:solidFill>
                              <a:srgbClr val="FF0000"/>
                            </a:solidFill>
                          </a:rPr>
                          <m:t>80 </m:t>
                        </m:r>
                        <m:r>
                          <m:rPr>
                            <m:nor/>
                          </m:rPr>
                          <a:rPr lang="en-US" sz="1400" b="0" i="0" dirty="0" smtClean="0">
                            <a:solidFill>
                              <a:srgbClr val="FF0000"/>
                            </a:solidFill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1400" dirty="0" smtClean="0">
                            <a:solidFill>
                              <a:srgbClr val="FF0000"/>
                            </a:solidFill>
                          </a:rPr>
                          <m:t> 100</m:t>
                        </m:r>
                        <m:r>
                          <m:rPr>
                            <m:nor/>
                          </m:rPr>
                          <a:rPr lang="en-US" sz="1400" b="0" i="0" dirty="0" smtClean="0">
                            <a:solidFill>
                              <a:srgbClr val="FF0000"/>
                            </a:solidFill>
                          </a:rPr>
                          <m:t> +</m:t>
                        </m:r>
                        <m:r>
                          <m:rPr>
                            <m:nor/>
                          </m:rPr>
                          <a:rPr lang="en-US" sz="1400" dirty="0" smtClean="0">
                            <a:solidFill>
                              <a:srgbClr val="FF0000"/>
                            </a:solidFill>
                          </a:rPr>
                          <m:t> 81</m:t>
                        </m:r>
                        <m:r>
                          <m:rPr>
                            <m:nor/>
                          </m:rPr>
                          <a:rPr lang="en-US" sz="1400" b="0" i="0" dirty="0" smtClean="0">
                            <a:solidFill>
                              <a:srgbClr val="FF0000"/>
                            </a:solidFill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sz="1400" dirty="0" smtClean="0">
                            <a:solidFill>
                              <a:srgbClr val="FF0000"/>
                            </a:solidFill>
                          </a:rPr>
                          <m:t>61</m:t>
                        </m:r>
                        <m:r>
                          <m:rPr>
                            <m:nor/>
                          </m:rPr>
                          <a:rPr lang="en-US" sz="1400" b="0" i="0" dirty="0" smtClean="0">
                            <a:solidFill>
                              <a:srgbClr val="FF0000"/>
                            </a:solidFill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sz="1400" dirty="0" smtClean="0">
                            <a:solidFill>
                              <a:srgbClr val="FF0000"/>
                            </a:solidFill>
                          </a:rPr>
                          <m:t>68</m:t>
                        </m:r>
                        <m:r>
                          <m:rPr>
                            <m:nor/>
                          </m:rPr>
                          <a:rPr lang="en-US" sz="1400" b="0" i="0" dirty="0" smtClean="0">
                            <a:solidFill>
                              <a:srgbClr val="FF0000"/>
                            </a:solidFill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sz="1400" dirty="0" smtClean="0">
                            <a:solidFill>
                              <a:srgbClr val="FF0000"/>
                            </a:solidFill>
                          </a:rPr>
                          <m:t>85</m:t>
                        </m:r>
                        <m:r>
                          <m:rPr>
                            <m:nor/>
                          </m:rPr>
                          <a:rPr lang="en-US" sz="1400" b="0" i="0" dirty="0" smtClean="0">
                            <a:solidFill>
                              <a:srgbClr val="FF0000"/>
                            </a:solidFill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sz="1400" dirty="0" smtClean="0">
                            <a:solidFill>
                              <a:srgbClr val="FF0000"/>
                            </a:solidFill>
                          </a:rPr>
                          <m:t>72</m:t>
                        </m:r>
                        <m:r>
                          <m:rPr>
                            <m:nor/>
                          </m:rPr>
                          <a:rPr lang="en-US" sz="1400" b="0" i="0" dirty="0" smtClean="0">
                            <a:solidFill>
                              <a:srgbClr val="FF0000"/>
                            </a:solidFill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sz="1400" dirty="0" smtClean="0">
                            <a:solidFill>
                              <a:srgbClr val="FF0000"/>
                            </a:solidFill>
                          </a:rPr>
                          <m:t>88</m:t>
                        </m:r>
                        <m:r>
                          <m:rPr>
                            <m:nor/>
                          </m:rPr>
                          <a:rPr lang="en-US" sz="1400" b="0" i="0" dirty="0" smtClean="0">
                            <a:solidFill>
                              <a:srgbClr val="FF0000"/>
                            </a:solidFill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sz="1400" dirty="0" smtClean="0">
                            <a:solidFill>
                              <a:srgbClr val="FF0000"/>
                            </a:solidFill>
                          </a:rPr>
                          <m:t>72</m:t>
                        </m:r>
                        <m:r>
                          <m:rPr>
                            <m:nor/>
                          </m:rPr>
                          <a:rPr lang="en-US" sz="1400" b="0" i="0" dirty="0" smtClean="0">
                            <a:solidFill>
                              <a:srgbClr val="FF0000"/>
                            </a:solidFill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sz="1400" dirty="0" smtClean="0">
                            <a:solidFill>
                              <a:srgbClr val="FF0000"/>
                            </a:solidFill>
                          </a:rPr>
                          <m:t>90</m:t>
                        </m:r>
                        <m:r>
                          <m:rPr>
                            <m:nor/>
                          </m:rPr>
                          <a:rPr lang="en-US" sz="1400" b="0" i="0" dirty="0" smtClean="0">
                            <a:solidFill>
                              <a:srgbClr val="FF0000"/>
                            </a:solidFill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sz="1400" dirty="0" smtClean="0">
                            <a:solidFill>
                              <a:srgbClr val="FF0000"/>
                            </a:solidFill>
                          </a:rPr>
                          <m:t>93</m:t>
                        </m:r>
                        <m:r>
                          <m:rPr>
                            <m:nor/>
                          </m:rPr>
                          <a:rPr lang="en-US" sz="1400" b="0" i="0" dirty="0" smtClean="0">
                            <a:solidFill>
                              <a:srgbClr val="FF0000"/>
                            </a:solidFill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sz="1400" dirty="0" smtClean="0">
                            <a:solidFill>
                              <a:srgbClr val="FF0000"/>
                            </a:solidFill>
                          </a:rPr>
                          <m:t>91</m:t>
                        </m:r>
                        <m:r>
                          <m:rPr>
                            <m:nor/>
                          </m:rPr>
                          <a:rPr lang="en-US" sz="1400" b="0" i="0" dirty="0" smtClean="0">
                            <a:solidFill>
                              <a:srgbClr val="FF0000"/>
                            </a:solidFill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sz="1400" dirty="0" smtClean="0">
                            <a:solidFill>
                              <a:srgbClr val="FF0000"/>
                            </a:solidFill>
                          </a:rPr>
                          <m:t>94</m:t>
                        </m:r>
                        <m:r>
                          <m:rPr>
                            <m:nor/>
                          </m:rPr>
                          <a:rPr lang="en-US" sz="1400" b="0" i="0" dirty="0" smtClean="0">
                            <a:solidFill>
                              <a:srgbClr val="FF0000"/>
                            </a:solidFill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sz="1400" dirty="0" smtClean="0">
                            <a:solidFill>
                              <a:srgbClr val="FF0000"/>
                            </a:solidFill>
                          </a:rPr>
                          <m:t>91 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14</m:t>
                        </m:r>
                      </m:den>
                    </m:f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1166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14</m:t>
                        </m:r>
                      </m:den>
                    </m:f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/>
                      </a:rPr>
                      <m:t>=83.3857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≈83</m:t>
                    </m:r>
                  </m:oMath>
                </a14:m>
                <a:endParaRPr lang="en-US" sz="1400" b="0" dirty="0" smtClean="0">
                  <a:solidFill>
                    <a:srgbClr val="FF0000"/>
                  </a:solidFill>
                  <a:ea typeface="Cambria Math"/>
                </a:endParaRPr>
              </a:p>
              <a:p>
                <a:pPr marL="0" indent="0">
                  <a:buNone/>
                </a:pPr>
                <a:endParaRPr lang="en-US" sz="1800" b="0" dirty="0" smtClean="0">
                  <a:solidFill>
                    <a:srgbClr val="FF0000"/>
                  </a:solidFill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1800" b="1" dirty="0" smtClean="0"/>
                  <a:t>Median</a:t>
                </a:r>
                <a:r>
                  <a:rPr lang="en-US" sz="1800" i="1" dirty="0" smtClean="0"/>
                  <a:t>: The middle number in the set when arranged in numerical order.</a:t>
                </a:r>
              </a:p>
              <a:p>
                <a:pPr marL="0" indent="0">
                  <a:buNone/>
                </a:pPr>
                <a:r>
                  <a:rPr lang="en-US" sz="1400" dirty="0" smtClean="0"/>
                  <a:t>If the set has an odd amount of numbers, take the middle number.</a:t>
                </a:r>
              </a:p>
              <a:p>
                <a:pPr marL="0" indent="0">
                  <a:buNone/>
                </a:pPr>
                <a:r>
                  <a:rPr lang="en-US" sz="1400" dirty="0" smtClean="0"/>
                  <a:t>If the set has an even amount of numbers, average the two middle numbers.</a:t>
                </a:r>
              </a:p>
              <a:p>
                <a:pPr marL="0" indent="0">
                  <a:buNone/>
                </a:pPr>
                <a:r>
                  <a:rPr lang="en-US" sz="1600" dirty="0" smtClean="0">
                    <a:solidFill>
                      <a:srgbClr val="0070C0"/>
                    </a:solidFill>
                  </a:rPr>
                  <a:t>EX:  61   68   72   72   80   81   </a:t>
                </a:r>
                <a:r>
                  <a:rPr lang="en-US" sz="1600" b="1" dirty="0" smtClean="0">
                    <a:solidFill>
                      <a:srgbClr val="FF0000"/>
                    </a:solidFill>
                  </a:rPr>
                  <a:t>85  88   </a:t>
                </a:r>
                <a:r>
                  <a:rPr lang="en-US" sz="1600" dirty="0" smtClean="0">
                    <a:solidFill>
                      <a:srgbClr val="0070C0"/>
                    </a:solidFill>
                  </a:rPr>
                  <a:t>90  91   91   93   94   100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85+88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173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=86.5</m:t>
                    </m:r>
                  </m:oMath>
                </a14:m>
                <a:endParaRPr lang="en-US" sz="1600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sz="1400" dirty="0" smtClean="0"/>
              </a:p>
              <a:p>
                <a:pPr marL="0" indent="0">
                  <a:buNone/>
                </a:pPr>
                <a:r>
                  <a:rPr lang="en-US" sz="1800" b="1" dirty="0" smtClean="0"/>
                  <a:t>Mode</a:t>
                </a:r>
                <a:r>
                  <a:rPr lang="en-US" sz="1800" dirty="0" smtClean="0"/>
                  <a:t>: </a:t>
                </a:r>
                <a:r>
                  <a:rPr lang="en-US" sz="1800" i="1" dirty="0" smtClean="0"/>
                  <a:t>The number that occurs the most.</a:t>
                </a:r>
              </a:p>
              <a:p>
                <a:pPr marL="0" indent="0">
                  <a:buNone/>
                </a:pPr>
                <a:r>
                  <a:rPr lang="en-US" sz="1600" dirty="0" smtClean="0">
                    <a:solidFill>
                      <a:srgbClr val="FF0000"/>
                    </a:solidFill>
                  </a:rPr>
                  <a:t>EX: In this case there are two modes, 72 and 91.</a:t>
                </a:r>
              </a:p>
              <a:p>
                <a:pPr marL="457200" lvl="1" indent="0">
                  <a:buNone/>
                </a:pPr>
                <a:endParaRPr lang="en-US" sz="18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645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232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Measures of Central Tendency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Directions</a:t>
            </a:r>
            <a:r>
              <a:rPr lang="en-US" i="1" dirty="0" smtClean="0"/>
              <a:t>: Find the mean, median, and mode for these values: 2.4, 4.3, 3.7, 3.9, 2.8, 5.4, 2.8.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579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Measures of Variation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 smtClean="0">
                    <a:solidFill>
                      <a:srgbClr val="0070C0"/>
                    </a:solidFill>
                  </a:rPr>
                  <a:t>61  68   72  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 72   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80   81   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85  88   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90  91   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91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   93   94   100</a:t>
                </a:r>
              </a:p>
              <a:p>
                <a:pPr marL="0" indent="0">
                  <a:buNone/>
                </a:pPr>
                <a:endParaRPr lang="en-US" sz="2400" b="1" dirty="0" smtClean="0"/>
              </a:p>
              <a:p>
                <a:pPr marL="0" indent="0">
                  <a:buNone/>
                </a:pPr>
                <a:r>
                  <a:rPr lang="en-US" sz="2000" b="1" dirty="0" smtClean="0"/>
                  <a:t>Range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The differences between the highest and lowest number in the set.  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EX: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𝟏𝟎𝟎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𝟔𝟏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𝟑𝟗</m:t>
                    </m:r>
                  </m:oMath>
                </a14:m>
                <a:endParaRPr lang="en-US" sz="2000" b="1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sz="2000" b="0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 smtClean="0"/>
                  <a:t>Quartiles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Values that divide data into four equal parts.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*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/>
                          </a:rPr>
                          <m:t>𝑸</m:t>
                        </m:r>
                      </m:e>
                      <m:sub>
                        <m:r>
                          <a:rPr lang="en-US" sz="2000" b="1" i="1" smtClean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b="1" dirty="0" smtClean="0"/>
                  <a:t>: Lower Quartile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The median of the lower half of the data.  </a:t>
                </a:r>
                <a:r>
                  <a:rPr lang="en-US" sz="2000" b="1" i="1" dirty="0" smtClean="0">
                    <a:solidFill>
                      <a:srgbClr val="FF0000"/>
                    </a:solidFill>
                  </a:rPr>
                  <a:t>EX: 72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*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/>
                          </a:rPr>
                          <m:t>𝑸</m:t>
                        </m:r>
                      </m:e>
                      <m:sub>
                        <m:r>
                          <a:rPr lang="en-US" sz="2000" b="1" i="1" smtClean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000" dirty="0" smtClean="0"/>
                  <a:t>:</a:t>
                </a:r>
                <a:r>
                  <a:rPr lang="en-US" sz="2000" i="1" dirty="0" smtClean="0"/>
                  <a:t> Median  </a:t>
                </a:r>
                <a:r>
                  <a:rPr lang="en-US" sz="2000" b="1" i="1" dirty="0" smtClean="0">
                    <a:solidFill>
                      <a:srgbClr val="0070C0"/>
                    </a:solidFill>
                  </a:rPr>
                  <a:t>EX: 86.5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*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/>
                          </a:rPr>
                          <m:t>𝑸</m:t>
                        </m:r>
                      </m:e>
                      <m:sub>
                        <m:r>
                          <a:rPr lang="en-US" sz="2000" b="1" i="1" smtClean="0">
                            <a:latin typeface="Cambria Math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2000" b="1" dirty="0" smtClean="0"/>
                  <a:t>: Upper Quartile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The median of the upper half of the data.  </a:t>
                </a:r>
                <a:r>
                  <a:rPr lang="en-US" sz="2000" b="1" i="1" dirty="0" smtClean="0">
                    <a:solidFill>
                      <a:srgbClr val="FF0000"/>
                    </a:solidFill>
                  </a:rPr>
                  <a:t>EX:91</a:t>
                </a:r>
                <a:r>
                  <a:rPr lang="en-US" sz="2000" i="1" dirty="0" smtClean="0"/>
                  <a:t> </a:t>
                </a:r>
              </a:p>
              <a:p>
                <a:pPr marL="0" indent="0">
                  <a:buNone/>
                </a:pPr>
                <a:endParaRPr lang="en-US" sz="2000" b="1" dirty="0" smtClean="0"/>
              </a:p>
              <a:p>
                <a:pPr marL="0" indent="0">
                  <a:buNone/>
                </a:pPr>
                <a:r>
                  <a:rPr lang="en-US" sz="2000" b="1" dirty="0" smtClean="0"/>
                  <a:t>Interquartile Range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The difference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i="1" dirty="0" smtClean="0"/>
                  <a:t>.   </a:t>
                </a:r>
                <a:r>
                  <a:rPr lang="en-US" sz="2000" b="1" i="1" dirty="0" smtClean="0">
                    <a:solidFill>
                      <a:srgbClr val="0070C0"/>
                    </a:solidFill>
                  </a:rPr>
                  <a:t>EX: 91-72=19.</a:t>
                </a:r>
                <a:endParaRPr lang="en-US" sz="2000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147" t="-1067" r="-4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460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Measures of Variation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Directions</a:t>
            </a:r>
            <a:r>
              <a:rPr lang="en-US" dirty="0" smtClean="0"/>
              <a:t>: </a:t>
            </a:r>
            <a:r>
              <a:rPr lang="en-US" dirty="0" smtClean="0"/>
              <a:t>Determine the range, IQ-1, IQ-3, median, and IQ range for the following values: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/>
              <a:t>91, 95, 88, 85, 90, 97, 94, 100, 81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24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381000"/>
            <a:ext cx="8534400" cy="758952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Outliers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Outliers</a:t>
            </a:r>
            <a:r>
              <a:rPr lang="en-US" dirty="0" smtClean="0"/>
              <a:t>: An item of data that is substantially different from all other items in the set.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Directions</a:t>
            </a:r>
            <a:r>
              <a:rPr lang="en-US" dirty="0" smtClean="0"/>
              <a:t>: Determine the outlier in each set of data.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15, 34, 28, 32, 30, 26, 34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845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Definition &amp; Formula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Directions for Finding the Standard Deviation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Standard Deviation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Displays the variation in the data.</a:t>
                </a:r>
              </a:p>
              <a:p>
                <a:r>
                  <a:rPr lang="en-US" i="1" dirty="0" smtClean="0">
                    <a:solidFill>
                      <a:srgbClr val="FF0000"/>
                    </a:solidFill>
                  </a:rPr>
                  <a:t>If the data is close together, the standards deviation will be small.</a:t>
                </a:r>
              </a:p>
              <a:p>
                <a:r>
                  <a:rPr lang="en-US" i="1" dirty="0" smtClean="0">
                    <a:solidFill>
                      <a:srgbClr val="0070C0"/>
                    </a:solidFill>
                  </a:rPr>
                  <a:t>If the data is spread out, the standard deviation will be large.</a:t>
                </a:r>
              </a:p>
              <a:p>
                <a:r>
                  <a:rPr lang="en-US" i="1" dirty="0" smtClean="0"/>
                  <a:t>Denoted by the lowercase Greek letter sigma,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b="0" i="1" dirty="0" smtClean="0">
                  <a:ea typeface="Cambria Math"/>
                </a:endParaRPr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Standard Deviation Formula: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(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𝜇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i="1" dirty="0" smtClean="0"/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:r>
                  <a:rPr lang="en-US" i="1" dirty="0" smtClean="0"/>
                  <a:t>*</a:t>
                </a:r>
                <a:r>
                  <a:rPr lang="en-US" b="1" i="1" dirty="0" smtClean="0"/>
                  <a:t>Note</a:t>
                </a:r>
                <a:r>
                  <a:rPr lang="en-US" i="1" dirty="0" smtClean="0"/>
                  <a:t>: the standard deviation formula is the square root of the variance</a:t>
                </a:r>
                <a:endParaRPr lang="en-US" i="1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2"/>
                <a:stretch>
                  <a:fillRect l="-603" t="-1435" r="-1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Find the mean.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Subtract the mean from each value.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Square each deviation of the mean.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Find the sum of the squares.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Divide the total by the number of items.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Take the square root of the variance.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Standard Deviation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3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Cluster Examples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Directions</a:t>
            </a:r>
            <a:r>
              <a:rPr lang="en-US" sz="2400" dirty="0" smtClean="0"/>
              <a:t>: </a:t>
            </a:r>
            <a:r>
              <a:rPr lang="en-US" sz="2400" i="1" dirty="0" smtClean="0"/>
              <a:t>Find the variance and the standard deviation for each example.</a:t>
            </a:r>
          </a:p>
          <a:p>
            <a:pPr marL="0" indent="0">
              <a:buNone/>
            </a:pP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The math test scores of five students are: 		92, 88, 80, 68, and 52.</a:t>
            </a:r>
          </a:p>
          <a:p>
            <a:pPr marL="514350" indent="-514350">
              <a:buAutoNum type="arabicPeriod"/>
            </a:pP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A different math class took the same test with these five test scores: 92,92,92,52,52.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Steps for finding the Standard Deviation.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Find </a:t>
            </a:r>
            <a:r>
              <a:rPr lang="en-US" dirty="0"/>
              <a:t>the mean.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Subtract the mean from each value.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Square each deviation of the mean.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Find the sum of the squares.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Divide the total by the number of items.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Take the square root of the variance.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29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2635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</TotalTime>
  <Words>638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Unit 7 – Section 3 “Analyzing Data”</vt:lpstr>
      <vt:lpstr>Measures of Central Tendency</vt:lpstr>
      <vt:lpstr>Measures of Central Tendency</vt:lpstr>
      <vt:lpstr>Measures of Variation</vt:lpstr>
      <vt:lpstr>Measures of Variation</vt:lpstr>
      <vt:lpstr>Outliers</vt:lpstr>
      <vt:lpstr>Standard Deviation</vt:lpstr>
      <vt:lpstr>Cluster Examples</vt:lpstr>
      <vt:lpstr>Homework Assignment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 – Section 3 “Analyzing Data”</dc:title>
  <dc:creator>User</dc:creator>
  <cp:lastModifiedBy>User</cp:lastModifiedBy>
  <cp:revision>4</cp:revision>
  <dcterms:created xsi:type="dcterms:W3CDTF">2014-01-23T20:25:11Z</dcterms:created>
  <dcterms:modified xsi:type="dcterms:W3CDTF">2017-04-24T17:03:50Z</dcterms:modified>
</cp:coreProperties>
</file>