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71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B6D1D-C8DA-4807-A5FA-2473452AE691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0104F-ED69-4872-BB5F-CE907CA9B0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31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2B0B-99EE-48EB-9072-43ED8A23C786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540E99-279F-40D1-8843-25CF4A1637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2B0B-99EE-48EB-9072-43ED8A23C786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0E99-279F-40D1-8843-25CF4A1637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8540E99-279F-40D1-8843-25CF4A1637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2B0B-99EE-48EB-9072-43ED8A23C786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2B0B-99EE-48EB-9072-43ED8A23C786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8540E99-279F-40D1-8843-25CF4A1637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2B0B-99EE-48EB-9072-43ED8A23C786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540E99-279F-40D1-8843-25CF4A1637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85A2B0B-99EE-48EB-9072-43ED8A23C786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40E99-279F-40D1-8843-25CF4A1637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2B0B-99EE-48EB-9072-43ED8A23C786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8540E99-279F-40D1-8843-25CF4A1637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2B0B-99EE-48EB-9072-43ED8A23C786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8540E99-279F-40D1-8843-25CF4A1637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2B0B-99EE-48EB-9072-43ED8A23C786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540E99-279F-40D1-8843-25CF4A1637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540E99-279F-40D1-8843-25CF4A1637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2B0B-99EE-48EB-9072-43ED8A23C786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8540E99-279F-40D1-8843-25CF4A1637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85A2B0B-99EE-48EB-9072-43ED8A23C786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85A2B0B-99EE-48EB-9072-43ED8A23C786}" type="datetimeFigureOut">
              <a:rPr lang="en-US" smtClean="0"/>
              <a:pPr/>
              <a:t>8/4/2016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8540E99-279F-40D1-8843-25CF4A1637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 – </a:t>
            </a:r>
            <a:r>
              <a:rPr lang="en-US" smtClean="0"/>
              <a:t>Section </a:t>
            </a:r>
            <a:r>
              <a:rPr lang="en-US" smtClean="0"/>
              <a:t>1 </a:t>
            </a:r>
            <a:r>
              <a:rPr lang="en-US" dirty="0" smtClean="0"/>
              <a:t>“Solving Equations”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Objectives covered</a:t>
            </a:r>
          </a:p>
          <a:p>
            <a:endParaRPr lang="en-US" dirty="0"/>
          </a:p>
          <a:p>
            <a:r>
              <a:rPr lang="en-US" dirty="0" smtClean="0"/>
              <a:t>The student will solve </a:t>
            </a:r>
            <a:r>
              <a:rPr lang="en-US" dirty="0" smtClean="0"/>
              <a:t>different type of linear equations.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8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Three Types of Solutions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5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1">
            <a:blip r:embed="rId2" cstate="print"/>
            <a:stretch>
              <a:fillRect l="-717"/>
            </a:stretch>
          </a:blipFill>
          <a:extLst/>
        </p:spPr>
        <p:txBody>
          <a:bodyPr/>
          <a:lstStyle/>
          <a:p>
            <a:pPr marL="0" indent="0">
              <a:buNone/>
            </a:pPr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64271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Solving Literal Equations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 </a:t>
                </a:r>
                <a:r>
                  <a:rPr lang="en-US" i="1" dirty="0" smtClean="0"/>
                  <a:t>Solve for the variable x.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sz="20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𝑥𝑦</m:t>
                    </m:r>
                    <m:r>
                      <a:rPr lang="en-US" sz="2000" b="0" i="1" smtClean="0">
                        <a:latin typeface="Cambria Math"/>
                      </a:rPr>
                      <m:t>+1=4</m:t>
                    </m:r>
                  </m:oMath>
                </a14:m>
                <a:endParaRPr lang="en-US" sz="2000" dirty="0" smtClean="0"/>
              </a:p>
              <a:p>
                <a:pPr marL="514350" indent="-514350">
                  <a:buAutoNum type="arabicParenBoth"/>
                </a:pPr>
                <a:endParaRPr lang="en-US" sz="2000" dirty="0"/>
              </a:p>
              <a:p>
                <a:pPr marL="514350" indent="-514350">
                  <a:buAutoNum type="arabicParenBoth"/>
                </a:pPr>
                <a:endParaRPr lang="en-US" sz="2000" dirty="0" smtClean="0"/>
              </a:p>
              <a:p>
                <a:pPr marL="514350" indent="-514350">
                  <a:buAutoNum type="arabicParenBoth"/>
                </a:pPr>
                <a:endParaRPr lang="en-US" sz="2000" dirty="0" smtClean="0"/>
              </a:p>
              <a:p>
                <a:pPr marL="514350" indent="-514350">
                  <a:buAutoNum type="arabicParenBoth"/>
                </a:pP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𝑥𝑦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𝑧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𝑤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=3</m:t>
                    </m:r>
                  </m:oMath>
                </a14:m>
                <a:endParaRPr lang="en-US" sz="2000" dirty="0" smtClean="0"/>
              </a:p>
              <a:p>
                <a:pPr marL="514350" indent="-514350">
                  <a:buAutoNum type="arabicParenBoth"/>
                </a:pPr>
                <a:endParaRPr lang="en-US" sz="2000" dirty="0"/>
              </a:p>
              <a:p>
                <a:pPr marL="514350" indent="-514350">
                  <a:buAutoNum type="arabicParenBoth"/>
                </a:pPr>
                <a:endParaRPr lang="en-US" sz="2000" dirty="0" smtClean="0"/>
              </a:p>
              <a:p>
                <a:pPr marL="514350" indent="-514350">
                  <a:buAutoNum type="arabicParenBoth"/>
                </a:pPr>
                <a:endParaRPr lang="en-US" sz="2000" dirty="0" smtClean="0"/>
              </a:p>
              <a:p>
                <a:pPr marL="514350" indent="-514350">
                  <a:buAutoNum type="arabicParenBoth"/>
                </a:pPr>
                <a:r>
                  <a:rPr lang="en-US" sz="20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2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+3</m:t>
                    </m:r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=6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 cstate="print"/>
                <a:stretch>
                  <a:fillRect l="-2568" t="-1823" r="-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Q: What happens when you </a:t>
            </a:r>
            <a:r>
              <a:rPr lang="en-US" dirty="0" smtClean="0">
                <a:solidFill>
                  <a:srgbClr val="0070C0"/>
                </a:solidFill>
              </a:rPr>
              <a:t>rearrange</a:t>
            </a:r>
            <a:r>
              <a:rPr lang="en-US" dirty="0" smtClean="0"/>
              <a:t> your bedroom?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A: Instead of “</a:t>
            </a:r>
            <a:r>
              <a:rPr lang="en-US" dirty="0" smtClean="0">
                <a:solidFill>
                  <a:srgbClr val="FF0000"/>
                </a:solidFill>
              </a:rPr>
              <a:t>solving</a:t>
            </a:r>
            <a:r>
              <a:rPr lang="en-US" dirty="0" smtClean="0"/>
              <a:t>” think of “</a:t>
            </a:r>
            <a:r>
              <a:rPr lang="en-US" dirty="0" smtClean="0">
                <a:solidFill>
                  <a:srgbClr val="0070C0"/>
                </a:solidFill>
              </a:rPr>
              <a:t>rearranging</a:t>
            </a:r>
            <a:r>
              <a:rPr lang="en-US" dirty="0" smtClean="0"/>
              <a:t>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Rule</a:t>
            </a:r>
            <a:r>
              <a:rPr lang="en-US" dirty="0" smtClean="0"/>
              <a:t>: </a:t>
            </a:r>
            <a:r>
              <a:rPr lang="en-US" i="1" dirty="0" smtClean="0"/>
              <a:t>To isolate a variable, place a box around the indicated variable.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81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9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The Five Steps of Solving Equations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2400" dirty="0" smtClean="0"/>
              <a:t>1. Distribute</a:t>
            </a:r>
          </a:p>
          <a:p>
            <a:pPr marL="0" indent="0">
              <a:buFont typeface="Wingdings 2" pitchFamily="18" charset="2"/>
              <a:buNone/>
            </a:pPr>
            <a:endParaRPr lang="en-US" sz="2400" dirty="0" smtClean="0"/>
          </a:p>
          <a:p>
            <a:pPr marL="0" indent="0">
              <a:buFont typeface="Wingdings 2" pitchFamily="18" charset="2"/>
              <a:buNone/>
            </a:pPr>
            <a:r>
              <a:rPr lang="en-US" sz="2400" dirty="0" smtClean="0"/>
              <a:t>2.  Combine Like Terms</a:t>
            </a:r>
          </a:p>
          <a:p>
            <a:pPr marL="0" indent="0">
              <a:buFont typeface="Wingdings 2" pitchFamily="18" charset="2"/>
              <a:buNone/>
            </a:pPr>
            <a:endParaRPr lang="en-US" sz="2400" dirty="0" smtClean="0"/>
          </a:p>
          <a:p>
            <a:pPr marL="0" indent="0">
              <a:buFont typeface="Wingdings 2" pitchFamily="18" charset="2"/>
              <a:buNone/>
            </a:pPr>
            <a:r>
              <a:rPr lang="en-US" sz="2400" dirty="0" smtClean="0"/>
              <a:t>3.  Move all the variables to one side by adding or subtracting.</a:t>
            </a:r>
          </a:p>
          <a:p>
            <a:pPr marL="0" indent="0">
              <a:buFont typeface="Wingdings 2" pitchFamily="18" charset="2"/>
              <a:buNone/>
            </a:pPr>
            <a:endParaRPr lang="en-US" sz="2400" dirty="0" smtClean="0"/>
          </a:p>
          <a:p>
            <a:pPr marL="0" indent="0">
              <a:buFont typeface="Wingdings 2" pitchFamily="18" charset="2"/>
              <a:buNone/>
            </a:pPr>
            <a:r>
              <a:rPr lang="en-US" sz="2400" dirty="0" smtClean="0"/>
              <a:t>4. Move the Number furthest from the variable.</a:t>
            </a:r>
          </a:p>
          <a:p>
            <a:pPr marL="0" indent="0">
              <a:buFont typeface="Wingdings 2" pitchFamily="18" charset="2"/>
              <a:buNone/>
            </a:pPr>
            <a:endParaRPr lang="en-US" sz="2400" dirty="0" smtClean="0"/>
          </a:p>
          <a:p>
            <a:pPr marL="0" indent="0">
              <a:buFont typeface="Wingdings 2" pitchFamily="18" charset="2"/>
              <a:buNone/>
            </a:pPr>
            <a:r>
              <a:rPr lang="en-US" sz="2400" dirty="0" smtClean="0"/>
              <a:t>5.  Use the opposite operation to solve.</a:t>
            </a:r>
          </a:p>
        </p:txBody>
      </p:sp>
    </p:spTree>
    <p:extLst>
      <p:ext uri="{BB962C8B-B14F-4D97-AF65-F5344CB8AC3E}">
        <p14:creationId xmlns:p14="http://schemas.microsoft.com/office/powerpoint/2010/main" val="302323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Addition &amp; Subtraction Property of Equality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Solve the equation.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+5=−12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−7=4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52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Multiplication &amp; Division Property of Equality</a:t>
            </a:r>
            <a:endParaRPr lang="en-US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Solve the equation.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=36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=8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900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Multistep Equations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Solve the equation.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3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+1=22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+1=−7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−8=4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551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Multistep Equations 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Cluster Examples</a:t>
            </a:r>
            <a:endParaRPr lang="en-US" sz="32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Solve the equation.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0" dirty="0" smtClean="0"/>
                  <a:t>	(1)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7=4−3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		(2)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=8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	(3)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132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Variables on Both Sides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Solve the equation.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+1=3(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−8)+2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7−4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=3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+28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186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Special Case #1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4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blipFill rotWithShape="1">
            <a:blip r:embed="rId2" cstate="print"/>
            <a:stretch>
              <a:fillRect l="-1508" t="-781"/>
            </a:stretch>
          </a:blipFill>
          <a:extLst/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NO SOLUTION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</a:t>
            </a:r>
            <a:r>
              <a:rPr lang="en-US" i="1" dirty="0" smtClean="0"/>
              <a:t>Variables cancel each other out.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*Two numbers are unequal.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4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Special Case #2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1"/>
          </p:nvPr>
        </p:nvSpPr>
        <p:spPr>
          <a:blipFill rotWithShape="1">
            <a:blip r:embed="rId2" cstate="print"/>
            <a:stretch>
              <a:fillRect l="-1508" t="-781"/>
            </a:stretch>
          </a:blipFill>
          <a:extLst/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INFINITE SOLUTION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*Variables will cancel each other out.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*Two numbers are equal.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08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</TotalTime>
  <Words>341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Chapter 1 – Section 1 “Solving Equations”</vt:lpstr>
      <vt:lpstr>The Five Steps of Solving Equations</vt:lpstr>
      <vt:lpstr>Addition &amp; Subtraction Property of Equality</vt:lpstr>
      <vt:lpstr>Multiplication &amp; Division Property of Equality</vt:lpstr>
      <vt:lpstr>Multistep Equations</vt:lpstr>
      <vt:lpstr>Multistep Equations  Cluster Examples</vt:lpstr>
      <vt:lpstr>Variables on Both Sides</vt:lpstr>
      <vt:lpstr>Special Case #1</vt:lpstr>
      <vt:lpstr>Special Case #2</vt:lpstr>
      <vt:lpstr>Three Types of Solutions</vt:lpstr>
      <vt:lpstr>Solving Literal Equations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– Section 3 “Solving Equations”</dc:title>
  <dc:creator>Authorized User</dc:creator>
  <cp:lastModifiedBy>User</cp:lastModifiedBy>
  <cp:revision>8</cp:revision>
  <cp:lastPrinted>2010-09-02T18:20:09Z</cp:lastPrinted>
  <dcterms:created xsi:type="dcterms:W3CDTF">2010-08-24T19:58:16Z</dcterms:created>
  <dcterms:modified xsi:type="dcterms:W3CDTF">2016-08-04T22:43:28Z</dcterms:modified>
</cp:coreProperties>
</file>