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20676582093904"/>
          <c:y val="5.4393466905745695E-2"/>
          <c:w val="0.89072752624671914"/>
          <c:h val="0.825346456692913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2</c:v>
                </c:pt>
                <c:pt idx="1">
                  <c:v>4</c:v>
                </c:pt>
                <c:pt idx="2">
                  <c:v>5.5</c:v>
                </c:pt>
                <c:pt idx="3">
                  <c:v>6</c:v>
                </c:pt>
                <c:pt idx="4">
                  <c:v>6</c:v>
                </c:pt>
                <c:pt idx="5">
                  <c:v>6.4</c:v>
                </c:pt>
                <c:pt idx="6">
                  <c:v>3.5</c:v>
                </c:pt>
                <c:pt idx="7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100096"/>
        <c:axId val="68101632"/>
      </c:scatterChart>
      <c:valAx>
        <c:axId val="68100096"/>
        <c:scaling>
          <c:orientation val="minMax"/>
          <c:max val="1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68101632"/>
        <c:crosses val="autoZero"/>
        <c:crossBetween val="midCat"/>
        <c:majorUnit val="1"/>
        <c:minorUnit val="1"/>
      </c:valAx>
      <c:valAx>
        <c:axId val="68101632"/>
        <c:scaling>
          <c:orientation val="minMax"/>
          <c:max val="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100096"/>
        <c:crosses val="autoZero"/>
        <c:crossBetween val="midCat"/>
        <c:majorUnit val="1"/>
        <c:minorUnit val="0.2"/>
      </c:valAx>
    </c:plotArea>
    <c:plotVisOnly val="1"/>
    <c:dispBlanksAs val="gap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20676582093904"/>
          <c:y val="5.4393466905745695E-2"/>
          <c:w val="0.89072752624671914"/>
          <c:h val="0.825346456692913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8</c:v>
                </c:pt>
                <c:pt idx="1">
                  <c:v>6.8</c:v>
                </c:pt>
                <c:pt idx="2">
                  <c:v>5.5</c:v>
                </c:pt>
                <c:pt idx="3">
                  <c:v>5.5</c:v>
                </c:pt>
                <c:pt idx="4">
                  <c:v>3</c:v>
                </c:pt>
                <c:pt idx="5">
                  <c:v>1.2</c:v>
                </c:pt>
                <c:pt idx="6">
                  <c:v>3.5</c:v>
                </c:pt>
                <c:pt idx="7">
                  <c:v>0.5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154112"/>
        <c:axId val="68155648"/>
      </c:scatterChart>
      <c:valAx>
        <c:axId val="68154112"/>
        <c:scaling>
          <c:orientation val="minMax"/>
          <c:max val="1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68155648"/>
        <c:crosses val="autoZero"/>
        <c:crossBetween val="midCat"/>
        <c:majorUnit val="1"/>
        <c:minorUnit val="1"/>
      </c:valAx>
      <c:valAx>
        <c:axId val="68155648"/>
        <c:scaling>
          <c:orientation val="minMax"/>
          <c:max val="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154112"/>
        <c:crosses val="autoZero"/>
        <c:crossBetween val="midCat"/>
        <c:majorUnit val="1"/>
        <c:minorUnit val="0.2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72849227179935"/>
          <c:y val="5.0619006782568018E-2"/>
          <c:w val="0.89072752624671914"/>
          <c:h val="0.825346456692913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5.5</c:v>
                </c:pt>
                <c:pt idx="3">
                  <c:v>1</c:v>
                </c:pt>
                <c:pt idx="4">
                  <c:v>6</c:v>
                </c:pt>
                <c:pt idx="5">
                  <c:v>2</c:v>
                </c:pt>
                <c:pt idx="6">
                  <c:v>4</c:v>
                </c:pt>
                <c:pt idx="7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445696"/>
        <c:axId val="68447232"/>
      </c:scatterChart>
      <c:valAx>
        <c:axId val="68445696"/>
        <c:scaling>
          <c:orientation val="minMax"/>
          <c:max val="1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68447232"/>
        <c:crosses val="autoZero"/>
        <c:crossBetween val="midCat"/>
        <c:majorUnit val="1"/>
        <c:minorUnit val="1"/>
      </c:valAx>
      <c:valAx>
        <c:axId val="68447232"/>
        <c:scaling>
          <c:orientation val="minMax"/>
          <c:max val="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445696"/>
        <c:crosses val="autoZero"/>
        <c:crossBetween val="midCat"/>
        <c:majorUnit val="1"/>
        <c:minorUnit val="0.2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394938840192143"/>
          <c:y val="3.3637261285609281E-2"/>
          <c:w val="0.66269375526172436"/>
          <c:h val="0.8123069057347573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Sheet1!$A$2:$A$10</c:f>
              <c:numCache>
                <c:formatCode>General</c:formatCode>
                <c:ptCount val="9"/>
                <c:pt idx="0">
                  <c:v>30</c:v>
                </c:pt>
                <c:pt idx="1">
                  <c:v>50</c:v>
                </c:pt>
                <c:pt idx="2">
                  <c:v>15</c:v>
                </c:pt>
                <c:pt idx="3">
                  <c:v>20</c:v>
                </c:pt>
                <c:pt idx="4">
                  <c:v>45</c:v>
                </c:pt>
                <c:pt idx="5">
                  <c:v>45</c:v>
                </c:pt>
                <c:pt idx="6">
                  <c:v>60</c:v>
                </c:pt>
                <c:pt idx="7">
                  <c:v>65</c:v>
                </c:pt>
                <c:pt idx="8">
                  <c:v>75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0">
                  <c:v>80</c:v>
                </c:pt>
                <c:pt idx="1">
                  <c:v>90</c:v>
                </c:pt>
                <c:pt idx="2">
                  <c:v>50</c:v>
                </c:pt>
                <c:pt idx="3">
                  <c:v>51</c:v>
                </c:pt>
                <c:pt idx="4">
                  <c:v>81</c:v>
                </c:pt>
                <c:pt idx="5">
                  <c:v>85</c:v>
                </c:pt>
                <c:pt idx="6">
                  <c:v>96</c:v>
                </c:pt>
                <c:pt idx="7">
                  <c:v>97</c:v>
                </c:pt>
                <c:pt idx="8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798848"/>
        <c:axId val="124800384"/>
      </c:scatterChart>
      <c:valAx>
        <c:axId val="124798848"/>
        <c:scaling>
          <c:orientation val="minMax"/>
          <c:max val="75"/>
          <c:min val="0"/>
        </c:scaling>
        <c:delete val="0"/>
        <c:axPos val="b"/>
        <c:numFmt formatCode="General" sourceLinked="1"/>
        <c:majorTickMark val="out"/>
        <c:minorTickMark val="cross"/>
        <c:tickLblPos val="nextTo"/>
        <c:crossAx val="124800384"/>
        <c:crosses val="autoZero"/>
        <c:crossBetween val="midCat"/>
        <c:majorUnit val="15"/>
        <c:minorUnit val="10"/>
      </c:valAx>
      <c:valAx>
        <c:axId val="124800384"/>
        <c:scaling>
          <c:orientation val="minMax"/>
          <c:max val="100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24798848"/>
        <c:crosses val="autoZero"/>
        <c:crossBetween val="midCat"/>
        <c:majorUnit val="10"/>
        <c:minorUnit val="5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87010350121329"/>
          <c:y val="4.1302238708732043E-2"/>
          <c:w val="0.77056083791412866"/>
          <c:h val="0.7716421398266979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33</c:v>
                </c:pt>
                <c:pt idx="2">
                  <c:v>14</c:v>
                </c:pt>
                <c:pt idx="3">
                  <c:v>11</c:v>
                </c:pt>
                <c:pt idx="4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6724352"/>
        <c:axId val="126758912"/>
      </c:scatterChart>
      <c:valAx>
        <c:axId val="126724352"/>
        <c:scaling>
          <c:orientation val="minMax"/>
          <c:max val="5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126758912"/>
        <c:crosses val="autoZero"/>
        <c:crossBetween val="midCat"/>
        <c:majorUnit val="1"/>
        <c:minorUnit val="1"/>
      </c:valAx>
      <c:valAx>
        <c:axId val="126758912"/>
        <c:scaling>
          <c:orientation val="minMax"/>
          <c:max val="3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724352"/>
        <c:crosses val="autoZero"/>
        <c:crossBetween val="midCat"/>
        <c:majorUnit val="5"/>
        <c:minorUnit val="5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29837-539F-48AE-8966-4F65B0666DC3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591FD-3A98-49D7-B51B-B95B7569F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88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DC0-2187-4F21-8061-3C054C560C4D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DC0-2187-4F21-8061-3C054C560C4D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DC0-2187-4F21-8061-3C054C560C4D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DC0-2187-4F21-8061-3C054C560C4D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DC0-2187-4F21-8061-3C054C560C4D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6583DC0-2187-4F21-8061-3C054C560C4D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DC0-2187-4F21-8061-3C054C560C4D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DC0-2187-4F21-8061-3C054C560C4D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DC0-2187-4F21-8061-3C054C560C4D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DC0-2187-4F21-8061-3C054C560C4D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6583DC0-2187-4F21-8061-3C054C560C4D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6583DC0-2187-4F21-8061-3C054C560C4D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Objectives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will write a line of best fit using data.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 – Section 4 Pt. 3 “Linear Regression: Line of Best Fit”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8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Scatter Plots and Lines of Best Fit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Scatter Plot</a:t>
            </a:r>
            <a:r>
              <a:rPr lang="en-US" sz="2000" dirty="0" smtClean="0"/>
              <a:t>: </a:t>
            </a:r>
            <a:r>
              <a:rPr lang="en-US" sz="2000" i="1" dirty="0" smtClean="0"/>
              <a:t>Two sets of data are represented as ordered pairs (x,y) on the Coordinate Plane.</a:t>
            </a:r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en-US" sz="2000" b="1" dirty="0" smtClean="0"/>
              <a:t>Correlation</a:t>
            </a:r>
            <a:r>
              <a:rPr lang="en-US" sz="2000" dirty="0" smtClean="0"/>
              <a:t>: </a:t>
            </a:r>
            <a:r>
              <a:rPr lang="en-US" sz="2000" i="1" dirty="0" smtClean="0"/>
              <a:t>Describes the overall nature of the scatter plot.</a:t>
            </a:r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en-US" sz="2000" b="1" dirty="0" smtClean="0"/>
              <a:t>Lines of Best Fit</a:t>
            </a:r>
            <a:r>
              <a:rPr lang="en-US" sz="2000" dirty="0" smtClean="0"/>
              <a:t>: </a:t>
            </a:r>
            <a:r>
              <a:rPr lang="en-US" sz="2000" i="1" dirty="0" smtClean="0"/>
              <a:t>A </a:t>
            </a:r>
            <a:r>
              <a:rPr lang="en-US" sz="2000" b="1" i="1" dirty="0" smtClean="0">
                <a:solidFill>
                  <a:srgbClr val="FF0000"/>
                </a:solidFill>
              </a:rPr>
              <a:t>prediction equation </a:t>
            </a:r>
            <a:r>
              <a:rPr lang="en-US" sz="2000" i="1" dirty="0" smtClean="0"/>
              <a:t>of a scatter plot, in which a straight line intersects as many points as possible.</a:t>
            </a:r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en-US" sz="2000" b="1" dirty="0" smtClean="0"/>
              <a:t>Prediction Equation</a:t>
            </a:r>
            <a:r>
              <a:rPr lang="en-US" sz="2000" dirty="0" smtClean="0"/>
              <a:t>: </a:t>
            </a:r>
            <a:r>
              <a:rPr lang="en-US" sz="2000" i="1" dirty="0" smtClean="0"/>
              <a:t>The equation of a line </a:t>
            </a:r>
            <a:r>
              <a:rPr lang="en-US" sz="2000" b="1" i="1" dirty="0" smtClean="0">
                <a:solidFill>
                  <a:srgbClr val="FF0000"/>
                </a:solidFill>
              </a:rPr>
              <a:t>y=mx+b</a:t>
            </a:r>
            <a:r>
              <a:rPr lang="en-US" sz="2000" i="1" dirty="0" smtClean="0"/>
              <a:t> from estimating the line of best fit.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73801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Three Types of Correlations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784876417"/>
              </p:ext>
            </p:extLst>
          </p:nvPr>
        </p:nvGraphicFramePr>
        <p:xfrm>
          <a:off x="228600" y="1371600"/>
          <a:ext cx="32766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342312933"/>
              </p:ext>
            </p:extLst>
          </p:nvPr>
        </p:nvGraphicFramePr>
        <p:xfrm>
          <a:off x="5562600" y="1371600"/>
          <a:ext cx="34290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037750045"/>
              </p:ext>
            </p:extLst>
          </p:nvPr>
        </p:nvGraphicFramePr>
        <p:xfrm>
          <a:off x="3276600" y="4114800"/>
          <a:ext cx="2971800" cy="226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5649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Line of Best Fit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100" i="1" dirty="0" smtClean="0"/>
              <a:t>The following scatter plot shows the relationship between time spent studying (x), and  overall grade (y).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300" b="1" dirty="0" smtClean="0"/>
              <a:t>Directions</a:t>
            </a:r>
            <a:r>
              <a:rPr lang="en-US" sz="2300" dirty="0" smtClean="0"/>
              <a:t>: </a:t>
            </a:r>
            <a:r>
              <a:rPr lang="en-US" sz="2300" i="1" dirty="0" smtClean="0"/>
              <a:t>Answer the following question based upon the scatter plot.</a:t>
            </a:r>
          </a:p>
          <a:p>
            <a:pPr marL="514350" indent="-514350">
              <a:buAutoNum type="arabicParenBoth"/>
            </a:pPr>
            <a:r>
              <a:rPr lang="en-US" sz="2300" i="1" dirty="0" smtClean="0"/>
              <a:t>What is the correlation of this graph?</a:t>
            </a:r>
          </a:p>
          <a:p>
            <a:pPr marL="514350" indent="-514350">
              <a:buAutoNum type="arabicParenBoth"/>
            </a:pPr>
            <a:r>
              <a:rPr lang="en-US" sz="2300" i="1" dirty="0" smtClean="0"/>
              <a:t>What does a positive correlation say about the relationship?</a:t>
            </a:r>
          </a:p>
          <a:p>
            <a:pPr marL="514350" indent="-514350">
              <a:buAutoNum type="arabicParenBoth"/>
            </a:pPr>
            <a:r>
              <a:rPr lang="en-US" sz="2300" i="1" dirty="0" smtClean="0"/>
              <a:t>What would be the line of best fit for this scatter plot?</a:t>
            </a:r>
          </a:p>
          <a:p>
            <a:pPr marL="514350" indent="-514350">
              <a:buAutoNum type="arabicParenBoth"/>
            </a:pPr>
            <a:endParaRPr lang="en-US" i="1" dirty="0" smtClean="0"/>
          </a:p>
          <a:p>
            <a:pPr marL="0" indent="0">
              <a:buNone/>
            </a:pPr>
            <a:r>
              <a:rPr lang="en-US" sz="2100" i="1" dirty="0"/>
              <a:t> </a:t>
            </a:r>
            <a:r>
              <a:rPr lang="en-US" sz="2100" i="1" dirty="0" smtClean="0"/>
              <a:t>(Hint: Find the y-intercept and slope and then replace it in the equation y=mx+b).</a:t>
            </a:r>
            <a:endParaRPr lang="en-US" sz="2100" i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6118697"/>
              </p:ext>
            </p:extLst>
          </p:nvPr>
        </p:nvGraphicFramePr>
        <p:xfrm>
          <a:off x="4724400" y="1524000"/>
          <a:ext cx="4038600" cy="468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13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Scatter Plots</a:t>
            </a:r>
            <a:endParaRPr lang="en-US" sz="54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87442866"/>
              </p:ext>
            </p:extLst>
          </p:nvPr>
        </p:nvGraphicFramePr>
        <p:xfrm>
          <a:off x="381000" y="1600200"/>
          <a:ext cx="4038600" cy="468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i="1" dirty="0" smtClean="0"/>
              <a:t>The following scatter plot shows the relationship between the number of items purchased at a store (x), and how much money is left for the customer to spend (y).</a:t>
            </a:r>
          </a:p>
          <a:p>
            <a:pPr marL="0" indent="0">
              <a:buNone/>
            </a:pPr>
            <a:endParaRPr lang="en-US" sz="1500" i="1" dirty="0" smtClean="0"/>
          </a:p>
          <a:p>
            <a:pPr marL="0" indent="0">
              <a:buNone/>
            </a:pPr>
            <a:r>
              <a:rPr lang="en-US" sz="1700" b="1" dirty="0" smtClean="0"/>
              <a:t>Directions</a:t>
            </a:r>
            <a:r>
              <a:rPr lang="en-US" sz="1700" dirty="0" smtClean="0"/>
              <a:t>: </a:t>
            </a:r>
            <a:r>
              <a:rPr lang="en-US" sz="1700" i="1" dirty="0" smtClean="0"/>
              <a:t>Answer the following question based upon the scatter plot.</a:t>
            </a:r>
          </a:p>
          <a:p>
            <a:pPr marL="514350" indent="-514350">
              <a:buAutoNum type="arabicParenBoth"/>
            </a:pPr>
            <a:r>
              <a:rPr lang="en-US" sz="1700" i="1" dirty="0" smtClean="0"/>
              <a:t>What is the correlation of this graph?</a:t>
            </a:r>
          </a:p>
          <a:p>
            <a:pPr marL="514350" indent="-514350">
              <a:buAutoNum type="arabicParenBoth"/>
            </a:pPr>
            <a:r>
              <a:rPr lang="en-US" sz="1700" i="1" dirty="0" smtClean="0"/>
              <a:t>What does a negative  correlation say about the relationship?</a:t>
            </a:r>
          </a:p>
          <a:p>
            <a:pPr marL="514350" indent="-514350">
              <a:buAutoNum type="arabicParenBoth"/>
            </a:pPr>
            <a:r>
              <a:rPr lang="en-US" sz="1700" i="1" dirty="0" smtClean="0"/>
              <a:t>What would be the line of best fit for this scatter plot?</a:t>
            </a:r>
          </a:p>
          <a:p>
            <a:pPr marL="514350" indent="-514350">
              <a:buAutoNum type="arabicParenBoth"/>
            </a:pPr>
            <a:endParaRPr lang="en-US" sz="1700" i="1" dirty="0" smtClean="0"/>
          </a:p>
          <a:p>
            <a:pPr marL="0" indent="0">
              <a:buNone/>
            </a:pPr>
            <a:r>
              <a:rPr lang="en-US" sz="1600" i="1" dirty="0" smtClean="0"/>
              <a:t> (Hint: Find the y-intercept and slope and then replace it in the equation y=mx+b).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64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Line of Best Fit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800" y="1676400"/>
            <a:ext cx="2895600" cy="243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Directions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dirty="0" smtClean="0"/>
              <a:t>Determine the line of best fit for the data on the left. Determine the best prediction of income for the year 2000, 2016.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94701"/>
            <a:ext cx="5172461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83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Line of Best Fit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28600" y="1447800"/>
                <a:ext cx="4114800" cy="46482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Calculator Directions for TI-83 and TI-84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1500" b="1" u="sng" dirty="0" smtClean="0"/>
                  <a:t>To enter data</a:t>
                </a:r>
                <a:r>
                  <a:rPr lang="en-US" sz="1500" dirty="0" smtClean="0"/>
                  <a:t>:</a:t>
                </a:r>
              </a:p>
              <a:p>
                <a:pPr marL="0" indent="0">
                  <a:buNone/>
                </a:pPr>
                <a:endParaRPr lang="en-US" sz="1500" dirty="0" smtClean="0"/>
              </a:p>
              <a:p>
                <a:pPr marL="0" indent="0">
                  <a:buNone/>
                </a:pPr>
                <a:r>
                  <a:rPr lang="en-US" sz="1500" dirty="0" smtClean="0"/>
                  <a:t>1. Go to </a:t>
                </a:r>
                <a:r>
                  <a:rPr lang="en-US" sz="1500" dirty="0" err="1" smtClean="0"/>
                  <a:t>Stat</a:t>
                </a:r>
                <a:r>
                  <a:rPr lang="en-US" sz="1500" dirty="0" err="1" smtClean="0">
                    <a:sym typeface="Wingdings" panose="05000000000000000000" pitchFamily="2" charset="2"/>
                  </a:rPr>
                  <a:t>Edit</a:t>
                </a:r>
                <a:r>
                  <a:rPr lang="en-US" sz="1500" dirty="0" smtClean="0">
                    <a:sym typeface="Wingdings" panose="05000000000000000000" pitchFamily="2" charset="2"/>
                  </a:rPr>
                  <a:t>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500" b="0" i="1" smtClean="0">
                            <a:latin typeface="Cambria Math"/>
                            <a:sym typeface="Wingdings" panose="05000000000000000000" pitchFamily="2" charset="2"/>
                          </a:rPr>
                          <m:t>𝐿</m:t>
                        </m:r>
                      </m:e>
                      <m:sub>
                        <m:r>
                          <a:rPr lang="en-US" sz="1500" b="0" i="1" smtClean="0">
                            <a:latin typeface="Cambria Math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500" dirty="0" smtClean="0"/>
                  <a:t>, enter all data for x.</a:t>
                </a:r>
              </a:p>
              <a:p>
                <a:pPr marL="0" indent="0">
                  <a:buNone/>
                </a:pPr>
                <a:endParaRPr lang="en-US" sz="1500" dirty="0" smtClean="0"/>
              </a:p>
              <a:p>
                <a:pPr marL="0" indent="0">
                  <a:buNone/>
                </a:pPr>
                <a:r>
                  <a:rPr lang="en-US" sz="1500" dirty="0" smtClean="0"/>
                  <a:t>2. Scroll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500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5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500" dirty="0" smtClean="0"/>
                  <a:t>, enter a;; data for y.</a:t>
                </a:r>
              </a:p>
              <a:p>
                <a:pPr marL="0" indent="0">
                  <a:buNone/>
                </a:pPr>
                <a:endParaRPr lang="en-US" sz="1500" dirty="0" smtClean="0"/>
              </a:p>
              <a:p>
                <a:pPr marL="0" indent="0">
                  <a:buNone/>
                </a:pPr>
                <a:r>
                  <a:rPr lang="en-US" sz="1500" dirty="0" smtClean="0"/>
                  <a:t>3.  Go to  Stat</a:t>
                </a:r>
                <a:r>
                  <a:rPr lang="en-US" sz="1500" dirty="0" smtClean="0">
                    <a:sym typeface="Wingdings" panose="05000000000000000000" pitchFamily="2" charset="2"/>
                  </a:rPr>
                  <a:t>Calc4:LingReg(</a:t>
                </a:r>
                <a:r>
                  <a:rPr lang="en-US" sz="1500" dirty="0" err="1" smtClean="0">
                    <a:sym typeface="Wingdings" panose="05000000000000000000" pitchFamily="2" charset="2"/>
                  </a:rPr>
                  <a:t>ax+b</a:t>
                </a:r>
                <a:r>
                  <a:rPr lang="en-US" sz="1500" dirty="0" smtClean="0">
                    <a:sym typeface="Wingdings" panose="05000000000000000000" pitchFamily="2" charset="2"/>
                  </a:rPr>
                  <a:t>)</a:t>
                </a:r>
              </a:p>
              <a:p>
                <a:pPr marL="457200" indent="-457200">
                  <a:buAutoNum type="arabicPeriod" startAt="3"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sz="1700" b="1" u="sng" dirty="0" smtClean="0">
                    <a:sym typeface="Wingdings" panose="05000000000000000000" pitchFamily="2" charset="2"/>
                  </a:rPr>
                  <a:t>To delete data</a:t>
                </a:r>
                <a:r>
                  <a:rPr lang="en-US" dirty="0" smtClean="0">
                    <a:sym typeface="Wingdings" panose="05000000000000000000" pitchFamily="2" charset="2"/>
                  </a:rPr>
                  <a:t>: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>
                    <a:sym typeface="Wingdings" panose="05000000000000000000" pitchFamily="2" charset="2"/>
                  </a:rPr>
                  <a:t>Go to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Stat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Edit</a:t>
                </a:r>
                <a:endParaRPr lang="en-US" dirty="0">
                  <a:sym typeface="Wingdings" panose="05000000000000000000" pitchFamily="2" charset="2"/>
                </a:endParaRPr>
              </a:p>
              <a:p>
                <a:pPr marL="457200" indent="-457200">
                  <a:buAutoNum type="arabicPeriod"/>
                </a:pPr>
                <a:r>
                  <a:rPr lang="en-US" dirty="0" smtClean="0">
                    <a:sym typeface="Wingdings" panose="05000000000000000000" pitchFamily="2" charset="2"/>
                  </a:rPr>
                  <a:t>Highlight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sym typeface="Wingdings" panose="05000000000000000000" pitchFamily="2" charset="2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, push Clear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/>
                  <a:t>Highlight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push Clear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28600" y="1447800"/>
                <a:ext cx="4114800" cy="4648200"/>
              </a:xfrm>
              <a:blipFill rotWithShape="1">
                <a:blip r:embed="rId2"/>
                <a:stretch>
                  <a:fillRect l="-2222" t="-2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6400"/>
            <a:ext cx="4318104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445264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equation would give the best estimate of life expectancy, given the year of one’s birth?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13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Line of Best Fit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28600" y="1447800"/>
                <a:ext cx="4114800" cy="46482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Calculator Directions for TI-83 and TI-84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1500" b="1" u="sng" dirty="0" smtClean="0"/>
                  <a:t>To enter data</a:t>
                </a:r>
                <a:r>
                  <a:rPr lang="en-US" sz="1500" dirty="0" smtClean="0"/>
                  <a:t>:</a:t>
                </a:r>
              </a:p>
              <a:p>
                <a:pPr marL="0" indent="0">
                  <a:buNone/>
                </a:pPr>
                <a:endParaRPr lang="en-US" sz="1500" dirty="0" smtClean="0"/>
              </a:p>
              <a:p>
                <a:pPr marL="0" indent="0">
                  <a:buNone/>
                </a:pPr>
                <a:r>
                  <a:rPr lang="en-US" sz="1500" dirty="0" smtClean="0"/>
                  <a:t>1. Go to </a:t>
                </a:r>
                <a:r>
                  <a:rPr lang="en-US" sz="1500" dirty="0" err="1" smtClean="0"/>
                  <a:t>Stat</a:t>
                </a:r>
                <a:r>
                  <a:rPr lang="en-US" sz="1500" dirty="0" err="1" smtClean="0">
                    <a:sym typeface="Wingdings" panose="05000000000000000000" pitchFamily="2" charset="2"/>
                  </a:rPr>
                  <a:t>Edit</a:t>
                </a:r>
                <a:r>
                  <a:rPr lang="en-US" sz="1500" dirty="0" smtClean="0">
                    <a:sym typeface="Wingdings" panose="05000000000000000000" pitchFamily="2" charset="2"/>
                  </a:rPr>
                  <a:t>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500" b="0" i="1" smtClean="0">
                            <a:latin typeface="Cambria Math"/>
                            <a:sym typeface="Wingdings" panose="05000000000000000000" pitchFamily="2" charset="2"/>
                          </a:rPr>
                          <m:t>𝐿</m:t>
                        </m:r>
                      </m:e>
                      <m:sub>
                        <m:r>
                          <a:rPr lang="en-US" sz="1500" b="0" i="1" smtClean="0">
                            <a:latin typeface="Cambria Math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500" dirty="0" smtClean="0"/>
                  <a:t>, enter all data for x.</a:t>
                </a:r>
              </a:p>
              <a:p>
                <a:pPr marL="0" indent="0">
                  <a:buNone/>
                </a:pPr>
                <a:endParaRPr lang="en-US" sz="1500" dirty="0" smtClean="0"/>
              </a:p>
              <a:p>
                <a:pPr marL="0" indent="0">
                  <a:buNone/>
                </a:pPr>
                <a:r>
                  <a:rPr lang="en-US" sz="1500" dirty="0" smtClean="0"/>
                  <a:t>2. Scroll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500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5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500" dirty="0" smtClean="0"/>
                  <a:t>, enter a;; data for y.</a:t>
                </a:r>
              </a:p>
              <a:p>
                <a:pPr marL="0" indent="0">
                  <a:buNone/>
                </a:pPr>
                <a:endParaRPr lang="en-US" sz="1500" dirty="0" smtClean="0"/>
              </a:p>
              <a:p>
                <a:pPr marL="0" indent="0">
                  <a:buNone/>
                </a:pPr>
                <a:r>
                  <a:rPr lang="en-US" sz="1500" dirty="0" smtClean="0"/>
                  <a:t>3.  Go to  Stat</a:t>
                </a:r>
                <a:r>
                  <a:rPr lang="en-US" sz="1500" dirty="0" smtClean="0">
                    <a:sym typeface="Wingdings" panose="05000000000000000000" pitchFamily="2" charset="2"/>
                  </a:rPr>
                  <a:t>Calc4:LingReg(</a:t>
                </a:r>
                <a:r>
                  <a:rPr lang="en-US" sz="1500" dirty="0" err="1" smtClean="0">
                    <a:sym typeface="Wingdings" panose="05000000000000000000" pitchFamily="2" charset="2"/>
                  </a:rPr>
                  <a:t>ax+b</a:t>
                </a:r>
                <a:r>
                  <a:rPr lang="en-US" sz="1500" dirty="0" smtClean="0">
                    <a:sym typeface="Wingdings" panose="05000000000000000000" pitchFamily="2" charset="2"/>
                  </a:rPr>
                  <a:t>)</a:t>
                </a:r>
              </a:p>
              <a:p>
                <a:pPr marL="457200" indent="-457200">
                  <a:buAutoNum type="arabicPeriod" startAt="3"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sz="1700" b="1" u="sng" dirty="0" smtClean="0">
                    <a:sym typeface="Wingdings" panose="05000000000000000000" pitchFamily="2" charset="2"/>
                  </a:rPr>
                  <a:t>To delete data</a:t>
                </a:r>
                <a:r>
                  <a:rPr lang="en-US" dirty="0" smtClean="0">
                    <a:sym typeface="Wingdings" panose="05000000000000000000" pitchFamily="2" charset="2"/>
                  </a:rPr>
                  <a:t>: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>
                    <a:sym typeface="Wingdings" panose="05000000000000000000" pitchFamily="2" charset="2"/>
                  </a:rPr>
                  <a:t>Go to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StatCalc</a:t>
                </a:r>
                <a:endParaRPr lang="en-US" dirty="0">
                  <a:sym typeface="Wingdings" panose="05000000000000000000" pitchFamily="2" charset="2"/>
                </a:endParaRPr>
              </a:p>
              <a:p>
                <a:pPr marL="457200" indent="-457200">
                  <a:buAutoNum type="arabicPeriod"/>
                </a:pPr>
                <a:r>
                  <a:rPr lang="en-US" dirty="0" smtClean="0">
                    <a:sym typeface="Wingdings" panose="05000000000000000000" pitchFamily="2" charset="2"/>
                  </a:rPr>
                  <a:t>Highlight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sym typeface="Wingdings" panose="05000000000000000000" pitchFamily="2" charset="2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, push Clear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/>
                  <a:t>Highlight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push Clear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28600" y="1447800"/>
                <a:ext cx="4114800" cy="4648200"/>
              </a:xfrm>
              <a:blipFill rotWithShape="1">
                <a:blip r:embed="rId2"/>
                <a:stretch>
                  <a:fillRect l="-2222" t="-2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724400" y="3806309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line of best fit for this data?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00199"/>
            <a:ext cx="4495800" cy="1815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67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7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406</TotalTime>
  <Words>527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Unit 1 – Section 4 Pt. 3 “Linear Regression: Line of Best Fit”</vt:lpstr>
      <vt:lpstr>Scatter Plots and Lines of Best Fit</vt:lpstr>
      <vt:lpstr>Three Types of Correlations</vt:lpstr>
      <vt:lpstr>Line of Best Fit</vt:lpstr>
      <vt:lpstr>Scatter Plots</vt:lpstr>
      <vt:lpstr>Line of Best Fit</vt:lpstr>
      <vt:lpstr>Line of Best Fit</vt:lpstr>
      <vt:lpstr>Line of Best Fit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Statistics: Scatter Plots and Lines of Best Fit</dc:title>
  <dc:creator>Authorized User</dc:creator>
  <cp:lastModifiedBy>User</cp:lastModifiedBy>
  <cp:revision>17</cp:revision>
  <cp:lastPrinted>2011-11-16T13:57:39Z</cp:lastPrinted>
  <dcterms:created xsi:type="dcterms:W3CDTF">2010-08-23T03:34:59Z</dcterms:created>
  <dcterms:modified xsi:type="dcterms:W3CDTF">2016-08-24T17:12:45Z</dcterms:modified>
</cp:coreProperties>
</file>