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8" r:id="rId4"/>
    <p:sldId id="266" r:id="rId5"/>
    <p:sldId id="258" r:id="rId6"/>
    <p:sldId id="259" r:id="rId7"/>
    <p:sldId id="267" r:id="rId8"/>
    <p:sldId id="263" r:id="rId9"/>
    <p:sldId id="269" r:id="rId10"/>
    <p:sldId id="265" r:id="rId11"/>
  </p:sldIdLst>
  <p:sldSz cx="9144000" cy="6858000" type="screen4x3"/>
  <p:notesSz cx="71120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86387" autoAdjust="0"/>
  </p:normalViewPr>
  <p:slideViewPr>
    <p:cSldViewPr>
      <p:cViewPr>
        <p:scale>
          <a:sx n="115" d="100"/>
          <a:sy n="115" d="100"/>
        </p:scale>
        <p:origin x="-1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7880" y="0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271297C8-A8C4-450A-8463-3B78B9FDF3A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174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7880" y="8926174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ADF57F3E-1988-4A3C-BA5F-894EF13F0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FFED09-86E9-4BA3-AF52-122C1C3ED56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BA1DD-B605-4757-BB3C-935CC73C1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be able to graph and absolute value function</a:t>
            </a:r>
          </a:p>
          <a:p>
            <a:r>
              <a:rPr lang="en-US" dirty="0" smtClean="0"/>
              <a:t>The student will be able to transform graphs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 – Section 5</a:t>
            </a:r>
            <a:r>
              <a:rPr lang="en-US" dirty="0" smtClean="0"/>
              <a:t>“Graphing Absolute </a:t>
            </a:r>
            <a:r>
              <a:rPr lang="en-US" smtClean="0"/>
              <a:t>Value Functions”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Absolute Values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Q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:  </a:t>
                </a:r>
                <a:r>
                  <a:rPr lang="en-US" sz="2800" i="1" dirty="0" smtClean="0">
                    <a:solidFill>
                      <a:srgbClr val="FF0000"/>
                    </a:solidFill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|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|=2</m:t>
                    </m:r>
                  </m:oMath>
                </a14:m>
                <a:r>
                  <a:rPr lang="en-US" sz="2800" i="1" dirty="0" smtClean="0">
                    <a:solidFill>
                      <a:srgbClr val="FF0000"/>
                    </a:solidFill>
                  </a:rPr>
                  <a:t>, what does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i="1" dirty="0" smtClean="0">
                    <a:solidFill>
                      <a:srgbClr val="FF0000"/>
                    </a:solidFill>
                  </a:rPr>
                  <a:t> equal?</a:t>
                </a: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3200" dirty="0" smtClean="0">
                    <a:solidFill>
                      <a:srgbClr val="0070C0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=2 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𝑎𝑛𝑑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=−2</m:t>
                    </m:r>
                  </m:oMath>
                </a14:m>
                <a:endParaRPr lang="en-US" sz="32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3927" t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i="1" dirty="0" smtClean="0"/>
                  <a:t>The graph of an absolute value function is a mirror image.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514974" y="3276600"/>
            <a:ext cx="2562226" cy="2562225"/>
            <a:chOff x="1222" y="1575"/>
            <a:chExt cx="4035" cy="4035"/>
          </a:xfrm>
        </p:grpSpPr>
        <p:sp>
          <p:nvSpPr>
            <p:cNvPr id="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834381" y="3276600"/>
            <a:ext cx="2019300" cy="1247775"/>
            <a:chOff x="1710" y="1575"/>
            <a:chExt cx="3180" cy="1965"/>
          </a:xfrm>
        </p:grpSpPr>
        <p:sp>
          <p:nvSpPr>
            <p:cNvPr id="9" name="AutoShape 5"/>
            <p:cNvSpPr>
              <a:spLocks noChangeShapeType="1"/>
            </p:cNvSpPr>
            <p:nvPr/>
          </p:nvSpPr>
          <p:spPr bwMode="auto">
            <a:xfrm flipH="1" flipV="1">
              <a:off x="1710" y="1575"/>
              <a:ext cx="1507" cy="192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4"/>
            <p:cNvSpPr>
              <a:spLocks noChangeShapeType="1"/>
            </p:cNvSpPr>
            <p:nvPr/>
          </p:nvSpPr>
          <p:spPr bwMode="auto">
            <a:xfrm flipV="1">
              <a:off x="3225" y="1575"/>
              <a:ext cx="1665" cy="1965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Vocabulary Terms for Algebra 2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Transformation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Changes the graph’s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size</a:t>
                </a:r>
                <a:r>
                  <a:rPr lang="en-US" i="1" dirty="0" smtClean="0"/>
                  <a:t>, shape, position, or orientation.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Translation (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position</a:t>
                </a:r>
                <a:r>
                  <a:rPr lang="en-US" b="1" dirty="0" smtClean="0"/>
                  <a:t>)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 type of transformation that shifts a graph horizontally and/or vertically, but does not change its size, shape, or orientation.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Reflection</a:t>
                </a:r>
                <a:r>
                  <a:rPr lang="en-US" dirty="0" smtClean="0"/>
                  <a:t>: A type of transformation that flips a graph upside down across the x-axis, (sometimes the y-axis, and sometimes across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075" b="-2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0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Absolute Value Graphs and their Shifts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485529401"/>
                  </p:ext>
                </p:extLst>
              </p:nvPr>
            </p:nvGraphicFramePr>
            <p:xfrm>
              <a:off x="301625" y="1527173"/>
              <a:ext cx="8504238" cy="42640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52119"/>
                    <a:gridCol w="4252119"/>
                  </a:tblGrid>
                  <a:tr h="710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US" b="1" i="0" kern="120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=|</m:t>
                                </m:r>
                                <m:r>
                                  <a:rPr kumimoji="0" lang="en-US" b="1" i="1" kern="120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b="1" i="0" kern="120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US" b="1" i="0" kern="12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𝐡</m:t>
                                </m:r>
                                <m:r>
                                  <a:rPr kumimoji="0" lang="en-US" b="1" i="0" kern="120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  LEFT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i="1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=|</m:t>
                                </m:r>
                                <m:r>
                                  <a:rPr kumimoji="0" lang="en-US" i="1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b="0" i="0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h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RIGHT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i="1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=|</m:t>
                                </m:r>
                                <m:r>
                                  <a:rPr kumimoji="0" lang="en-US" i="1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|+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b="0" i="0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k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UP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i="1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=|</m:t>
                                </m:r>
                                <m:r>
                                  <a:rPr kumimoji="0" lang="en-US" i="1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|−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b="0" i="0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k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DOWN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i="1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=−|</m:t>
                                </m:r>
                                <m:r>
                                  <a:rPr kumimoji="0" lang="en-US" i="1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i="0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Turns</a:t>
                          </a:r>
                          <a:r>
                            <a:rPr lang="en-US" baseline="0" dirty="0" smtClean="0"/>
                            <a:t> upside down (Reflection about the x axis)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485529401"/>
                  </p:ext>
                </p:extLst>
              </p:nvPr>
            </p:nvGraphicFramePr>
            <p:xfrm>
              <a:off x="301625" y="1527173"/>
              <a:ext cx="8504238" cy="42640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52119"/>
                    <a:gridCol w="4252119"/>
                  </a:tblGrid>
                  <a:tr h="710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5172" r="-100000" b="-405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  LEFT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03419" r="-100000" b="-3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RIGHT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306034" r="-100000" b="-204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UP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402564" r="-100000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DOWN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10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506897" r="-1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Turns</a:t>
                          </a:r>
                          <a:r>
                            <a:rPr lang="en-US" baseline="0" dirty="0" smtClean="0"/>
                            <a:t> upside </a:t>
                          </a:r>
                          <a:r>
                            <a:rPr lang="en-US" baseline="0" dirty="0" smtClean="0"/>
                            <a:t>down (Reflection about the x axis)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483402"/>
              </p:ext>
            </p:extLst>
          </p:nvPr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914400" imgH="198720" progId="">
                  <p:embed/>
                </p:oleObj>
              </mc:Choice>
              <mc:Fallback>
                <p:oleObj name="Equation" r:id="rId4" imgW="914400" imgH="19872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98478"/>
              </p:ext>
            </p:extLst>
          </p:nvPr>
        </p:nvGraphicFramePr>
        <p:xfrm>
          <a:off x="4514850" y="2473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914400" imgH="198720" progId="">
                  <p:embed/>
                </p:oleObj>
              </mc:Choice>
              <mc:Fallback>
                <p:oleObj name="Equation" r:id="rId6" imgW="914400" imgH="19872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733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6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Graphing Absolute Values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 smtClean="0"/>
                  <a:t>Using the shift method, explain how the graph moves.  Graph your result</a:t>
                </a:r>
                <a:r>
                  <a:rPr lang="en-US" sz="1600" i="1" dirty="0" smtClean="0"/>
                  <a:t>. Determine the domain and range.</a:t>
                </a:r>
                <a:endParaRPr lang="en-US" sz="1600" i="1" dirty="0" smtClean="0"/>
              </a:p>
              <a:p>
                <a:pPr marL="0" indent="0">
                  <a:buNone/>
                </a:pPr>
                <a:endParaRPr lang="en-US" sz="1600" i="1" dirty="0"/>
              </a:p>
              <a:p>
                <a:pPr marL="0" indent="0">
                  <a:buNone/>
                </a:pPr>
                <a:r>
                  <a:rPr lang="en-US" sz="2000" dirty="0" smtClean="0"/>
                  <a:t>EX: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/>
                  <a:t>Using the shift method, explain how the graph moves.  Graph your result</a:t>
                </a:r>
                <a:r>
                  <a:rPr lang="en-US" sz="1600" i="1" dirty="0" smtClean="0"/>
                  <a:t>. Determine the domain and range.</a:t>
                </a:r>
                <a:endParaRPr lang="en-US" sz="1600" i="1" dirty="0"/>
              </a:p>
              <a:p>
                <a:pPr marL="0" indent="0">
                  <a:buNone/>
                </a:pPr>
                <a:endParaRPr lang="en-US" sz="1600" i="1" dirty="0"/>
              </a:p>
              <a:p>
                <a:pPr marL="0" indent="0">
                  <a:buNone/>
                </a:pPr>
                <a:r>
                  <a:rPr lang="en-US" sz="2000" dirty="0" smtClean="0"/>
                  <a:t>EX</a:t>
                </a:r>
                <a:r>
                  <a:rPr lang="en-US" sz="2000" i="1" dirty="0" smtClean="0"/>
                  <a:t>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US" sz="2000" i="1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762000" y="3352800"/>
            <a:ext cx="3095626" cy="2971800"/>
            <a:chOff x="1222" y="1575"/>
            <a:chExt cx="4035" cy="4035"/>
          </a:xfrm>
        </p:grpSpPr>
        <p:sp>
          <p:nvSpPr>
            <p:cNvPr id="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5181600" y="3313765"/>
            <a:ext cx="3095626" cy="2971800"/>
            <a:chOff x="1222" y="1575"/>
            <a:chExt cx="4035" cy="4035"/>
          </a:xfrm>
        </p:grpSpPr>
        <p:sp>
          <p:nvSpPr>
            <p:cNvPr id="9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03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Graphing Absolute Values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/>
                  <a:t>Using the shift method, explain how the graph moves.  Graph your result</a:t>
                </a:r>
                <a:r>
                  <a:rPr lang="en-US" sz="1600" i="1" dirty="0" smtClean="0"/>
                  <a:t>. Determine the domain and range.</a:t>
                </a:r>
                <a:endParaRPr lang="en-US" sz="1600" i="1" dirty="0"/>
              </a:p>
              <a:p>
                <a:pPr marL="0" indent="0">
                  <a:buNone/>
                </a:pPr>
                <a:r>
                  <a:rPr lang="en-US" sz="2000" dirty="0" smtClean="0"/>
                  <a:t>EX: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=−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/>
                  <a:t>Using the shift method, explain how the graph moves.  Graph your result</a:t>
                </a:r>
                <a:r>
                  <a:rPr lang="en-US" sz="1600" i="1" dirty="0" smtClean="0"/>
                  <a:t>. Determine the domain and range.</a:t>
                </a:r>
                <a:endParaRPr lang="en-US" sz="1600" i="1" dirty="0"/>
              </a:p>
              <a:p>
                <a:pPr marL="0" indent="0">
                  <a:buNone/>
                </a:pPr>
                <a:r>
                  <a:rPr lang="en-US" sz="2000" dirty="0" smtClean="0"/>
                  <a:t>EX: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𝑦</m:t>
                    </m:r>
                    <m:r>
                      <a:rPr lang="en-US" sz="2000" b="0" i="1" dirty="0" smtClean="0">
                        <a:latin typeface="Cambria Math"/>
                      </a:rPr>
                      <m:t>=|</m:t>
                    </m:r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</a:rPr>
                      <m:t>+3|−1 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762768" y="3124200"/>
            <a:ext cx="3095626" cy="2971800"/>
            <a:chOff x="1222" y="1575"/>
            <a:chExt cx="4035" cy="4035"/>
          </a:xfrm>
        </p:grpSpPr>
        <p:sp>
          <p:nvSpPr>
            <p:cNvPr id="9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5181984" y="3148302"/>
            <a:ext cx="3095626" cy="2971800"/>
            <a:chOff x="1222" y="1575"/>
            <a:chExt cx="4035" cy="4035"/>
          </a:xfrm>
        </p:grpSpPr>
        <p:sp>
          <p:nvSpPr>
            <p:cNvPr id="12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82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Absolute Value Graphs: Vertical Stretch or Shrink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610485"/>
              </p:ext>
            </p:extLst>
          </p:nvPr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914400" imgH="198720" progId="">
                  <p:embed/>
                </p:oleObj>
              </mc:Choice>
              <mc:Fallback>
                <p:oleObj name="Equation" r:id="rId3" imgW="914400" imgH="19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301917"/>
              </p:ext>
            </p:extLst>
          </p:nvPr>
        </p:nvGraphicFramePr>
        <p:xfrm>
          <a:off x="4514850" y="2473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914400" imgH="198720" progId="">
                  <p:embed/>
                </p:oleObj>
              </mc:Choice>
              <mc:Fallback>
                <p:oleObj name="Equation" r:id="rId5" imgW="914400" imgH="19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733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the parent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, then a is known to be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vertical stretch 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compress</a:t>
                </a:r>
                <a:r>
                  <a:rPr lang="en-US" dirty="0" smtClean="0"/>
                  <a:t>. </a:t>
                </a:r>
                <a:r>
                  <a:rPr lang="en-US" dirty="0" smtClean="0"/>
                  <a:t>(slope on the outside)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 smtClean="0"/>
                  <a:t>stretch: </a:t>
                </a:r>
                <a:r>
                  <a:rPr lang="en-US" dirty="0" smtClean="0"/>
                  <a:t>(a&gt;1)</a:t>
                </a:r>
                <a:r>
                  <a:rPr lang="en-US" dirty="0"/>
                  <a:t> </a:t>
                </a:r>
                <a:r>
                  <a:rPr lang="en-US" dirty="0" smtClean="0"/>
                  <a:t>		</a:t>
                </a:r>
                <a:r>
                  <a:rPr lang="en-US" dirty="0" smtClean="0"/>
                  <a:t>compress: </a:t>
                </a:r>
                <a:r>
                  <a:rPr lang="en-US" dirty="0"/>
                  <a:t>(0&lt;x&lt;1)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6"/>
                <a:stretch>
                  <a:fillRect l="-1362" t="-1200" r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14784" y="3048000"/>
            <a:ext cx="3095626" cy="2971800"/>
            <a:chOff x="1222" y="1575"/>
            <a:chExt cx="4035" cy="4035"/>
          </a:xfrm>
        </p:grpSpPr>
        <p:sp>
          <p:nvSpPr>
            <p:cNvPr id="8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73826" y="3505200"/>
            <a:ext cx="978310" cy="1409700"/>
            <a:chOff x="2145890" y="3276600"/>
            <a:chExt cx="978310" cy="14097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145890" y="3276600"/>
              <a:ext cx="469491" cy="14097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15382" y="3276600"/>
              <a:ext cx="508818" cy="14097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181600" y="3020632"/>
            <a:ext cx="3095626" cy="2971800"/>
            <a:chOff x="1222" y="1575"/>
            <a:chExt cx="4035" cy="4035"/>
          </a:xfrm>
        </p:grpSpPr>
        <p:sp>
          <p:nvSpPr>
            <p:cNvPr id="18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06883" y="3531893"/>
            <a:ext cx="2996485" cy="962297"/>
            <a:chOff x="5614115" y="3657600"/>
            <a:chExt cx="2996485" cy="962297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614115" y="3657600"/>
              <a:ext cx="1371600" cy="9622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7010400" y="3657600"/>
              <a:ext cx="1600200" cy="9622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66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Describe how the graph has been shifted including the vertical </a:t>
                </a:r>
                <a:r>
                  <a:rPr lang="en-US" sz="1800" i="1" dirty="0" smtClean="0"/>
                  <a:t>stretch/compress. </a:t>
                </a:r>
                <a:r>
                  <a:rPr lang="en-US" sz="1800" i="1" dirty="0" smtClean="0"/>
                  <a:t>Sketch your </a:t>
                </a:r>
                <a:r>
                  <a:rPr lang="en-US" sz="1800" i="1" dirty="0" smtClean="0"/>
                  <a:t>result. Determine the domain and range.</a:t>
                </a:r>
                <a:endParaRPr lang="en-US" sz="1800" i="1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105400" y="2895600"/>
            <a:ext cx="3095626" cy="2971800"/>
            <a:chOff x="1222" y="1575"/>
            <a:chExt cx="4035" cy="4035"/>
          </a:xfrm>
        </p:grpSpPr>
        <p:sp>
          <p:nvSpPr>
            <p:cNvPr id="7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979764" y="2971800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405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Summary Questions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Write the answer to the following questions. Be prepared to discuss them in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Describe the domain and range of all absolute value graphs.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does the value of “a” effect an absolute graph? (Be specific and use math terms).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Explain how to graph the equation below.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867" r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094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899</TotalTime>
  <Words>463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Civic</vt:lpstr>
      <vt:lpstr>Equation</vt:lpstr>
      <vt:lpstr>Unit 1 – Section 5“Graphing Absolute Value Functions”</vt:lpstr>
      <vt:lpstr>Absolute Values</vt:lpstr>
      <vt:lpstr>Vocabulary Terms for Algebra 2</vt:lpstr>
      <vt:lpstr>Absolute Value Graphs and their Shifts</vt:lpstr>
      <vt:lpstr>Graphing Absolute Values</vt:lpstr>
      <vt:lpstr>Graphing Absolute Values</vt:lpstr>
      <vt:lpstr>Absolute Value Graphs: Vertical Stretch or Shrink</vt:lpstr>
      <vt:lpstr>Cluster Examples</vt:lpstr>
      <vt:lpstr>Summary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Section 5 “Absolute Value Functions and Graphs”</dc:title>
  <dc:creator>Authorized User</dc:creator>
  <cp:lastModifiedBy>User</cp:lastModifiedBy>
  <cp:revision>30</cp:revision>
  <cp:lastPrinted>2012-11-20T16:29:20Z</cp:lastPrinted>
  <dcterms:created xsi:type="dcterms:W3CDTF">2010-08-28T17:45:03Z</dcterms:created>
  <dcterms:modified xsi:type="dcterms:W3CDTF">2016-08-04T22:35:17Z</dcterms:modified>
</cp:coreProperties>
</file>