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3A0BF-6DED-4900-80A1-A493DA990315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C659-043E-487D-9183-258DB235F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56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15FC9B-E5E9-4E36-A599-5BE1A206A3A7}" type="datetimeFigureOut">
              <a:rPr lang="en-US" smtClean="0"/>
              <a:pPr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48202-757E-4579-A46D-9BEC073C3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be able to identify the solution from a system of graphing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 – Section </a:t>
            </a:r>
            <a:r>
              <a:rPr lang="en-US" dirty="0" smtClean="0"/>
              <a:t>7 “Graphing Systems of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Systems of Equations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1400" b="1" dirty="0" smtClean="0"/>
                  <a:t>Solution</a:t>
                </a:r>
                <a:r>
                  <a:rPr lang="en-US" sz="1400" dirty="0" smtClean="0"/>
                  <a:t>: </a:t>
                </a:r>
                <a:r>
                  <a:rPr lang="en-US" sz="1400" i="1" dirty="0" smtClean="0"/>
                  <a:t>Two lines in a system of equations intersect at the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(</m:t>
                    </m:r>
                    <m:r>
                      <a:rPr lang="en-US" sz="1400" i="1" dirty="0" smtClean="0">
                        <a:latin typeface="Cambria Math"/>
                      </a:rPr>
                      <m:t>𝑥</m:t>
                    </m:r>
                    <m:r>
                      <a:rPr lang="en-US" sz="1400" i="1" dirty="0" smtClean="0">
                        <a:latin typeface="Cambria Math"/>
                      </a:rPr>
                      <m:t>,</m:t>
                    </m:r>
                    <m:r>
                      <a:rPr lang="en-US" sz="1400" i="1" dirty="0" smtClean="0">
                        <a:latin typeface="Cambria Math"/>
                      </a:rPr>
                      <m:t>𝑦</m:t>
                    </m:r>
                    <m:r>
                      <a:rPr lang="en-US" sz="1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400" i="1" dirty="0" smtClean="0"/>
                  <a:t>.</a:t>
                </a: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endParaRPr lang="en-US" sz="1400" b="1" dirty="0" smtClean="0"/>
              </a:p>
              <a:p>
                <a:pPr marL="0" indent="0">
                  <a:buNone/>
                </a:pPr>
                <a:r>
                  <a:rPr lang="en-US" sz="1400" b="1" dirty="0" smtClean="0"/>
                  <a:t>Three Types of Solutions</a:t>
                </a:r>
                <a:r>
                  <a:rPr lang="en-US" sz="1400" dirty="0" smtClean="0"/>
                  <a:t>:</a:t>
                </a:r>
              </a:p>
              <a:p>
                <a:pPr marL="342900" indent="-342900">
                  <a:buAutoNum type="arabicParenBoth"/>
                </a:pPr>
                <a:r>
                  <a:rPr lang="en-US" sz="1400" b="1" dirty="0" smtClean="0"/>
                  <a:t>One solution</a:t>
                </a:r>
                <a:r>
                  <a:rPr lang="en-US" sz="1400" dirty="0" smtClean="0"/>
                  <a:t>: </a:t>
                </a:r>
                <a:r>
                  <a:rPr lang="en-US" sz="1400" i="1" dirty="0" smtClean="0"/>
                  <a:t>The point where two lines intersect (</a:t>
                </a:r>
                <a:r>
                  <a:rPr lang="en-US" sz="1400" i="1" dirty="0" err="1" smtClean="0"/>
                  <a:t>x,y</a:t>
                </a:r>
                <a:r>
                  <a:rPr lang="en-US" sz="1400" i="1" dirty="0" smtClean="0"/>
                  <a:t>).</a:t>
                </a:r>
              </a:p>
              <a:p>
                <a:pPr marL="342900" indent="-342900">
                  <a:buAutoNum type="arabicParenBoth"/>
                </a:pPr>
                <a:r>
                  <a:rPr lang="en-US" sz="1400" dirty="0" smtClean="0"/>
                  <a:t> </a:t>
                </a:r>
                <a:r>
                  <a:rPr lang="en-US" sz="1400" b="1" dirty="0" smtClean="0"/>
                  <a:t>No solution</a:t>
                </a:r>
                <a:r>
                  <a:rPr lang="en-US" sz="1400" dirty="0" smtClean="0"/>
                  <a:t>: </a:t>
                </a:r>
                <a:r>
                  <a:rPr lang="en-US" sz="1400" i="1" dirty="0" smtClean="0"/>
                  <a:t>Two lines graphed are parallel to one another, therefore, do not intersect.</a:t>
                </a:r>
              </a:p>
              <a:p>
                <a:pPr marL="342900" indent="-342900">
                  <a:buAutoNum type="arabicParenBoth"/>
                </a:pPr>
                <a:r>
                  <a:rPr lang="en-US" sz="1400" dirty="0" smtClean="0"/>
                  <a:t> </a:t>
                </a:r>
                <a:r>
                  <a:rPr lang="en-US" sz="1400" b="1" dirty="0" smtClean="0"/>
                  <a:t>Infinite solution</a:t>
                </a:r>
                <a:r>
                  <a:rPr lang="en-US" sz="1400" dirty="0" smtClean="0"/>
                  <a:t>: </a:t>
                </a:r>
                <a:r>
                  <a:rPr lang="en-US" sz="1400" i="1" dirty="0" smtClean="0"/>
                  <a:t>The system has only one equation and one line is graphed.</a:t>
                </a: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b="1" dirty="0" smtClean="0"/>
                  <a:t>Ratio Test:  </a:t>
                </a:r>
                <a:r>
                  <a:rPr lang="en-US" sz="1400" dirty="0" smtClean="0"/>
                  <a:t>Use the coefficient of each  systems to determine what the solution is without solving. Both equations must be in the same order, Standard Form or slope/intercept form.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b="1" dirty="0" smtClean="0"/>
                  <a:t>One Solution		No Solution		Infinite  Solution</a:t>
                </a:r>
                <a:endParaRPr lang="en-US" sz="1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/>
                      </a:rPr>
                      <m:t>𝟑</m:t>
                    </m:r>
                    <m:r>
                      <a:rPr lang="en-US" sz="1400" b="1" i="1" smtClean="0">
                        <a:latin typeface="Cambria Math"/>
                      </a:rPr>
                      <m:t>𝒙</m:t>
                    </m:r>
                    <m:r>
                      <a:rPr lang="en-US" sz="1400" b="1" i="1" smtClean="0">
                        <a:latin typeface="Cambria Math"/>
                      </a:rPr>
                      <m:t>−</m:t>
                    </m:r>
                    <m:r>
                      <a:rPr lang="en-US" sz="1400" b="1" i="1" smtClean="0">
                        <a:latin typeface="Cambria Math"/>
                      </a:rPr>
                      <m:t>𝟓</m:t>
                    </m:r>
                    <m:r>
                      <a:rPr lang="en-US" sz="1400" b="1" i="1" smtClean="0">
                        <a:latin typeface="Cambria Math"/>
                      </a:rPr>
                      <m:t>𝒚</m:t>
                    </m:r>
                    <m:r>
                      <a:rPr lang="en-US" sz="1400" b="1" i="1" smtClean="0">
                        <a:latin typeface="Cambria Math"/>
                      </a:rPr>
                      <m:t>=</m:t>
                    </m:r>
                    <m:r>
                      <a:rPr lang="en-US" sz="1400" b="1" i="1" smtClean="0">
                        <a:latin typeface="Cambria Math"/>
                      </a:rPr>
                      <m:t>𝟏𝟐</m:t>
                    </m:r>
                  </m:oMath>
                </a14:m>
                <a:r>
                  <a:rPr lang="en-US" sz="1400" b="1" i="1" dirty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𝟐</m:t>
                    </m:r>
                    <m:r>
                      <a:rPr lang="en-US" sz="1400" b="1" i="1">
                        <a:latin typeface="Cambria Math"/>
                      </a:rPr>
                      <m:t>𝒙</m:t>
                    </m:r>
                    <m:r>
                      <a:rPr lang="en-US" sz="1400" b="1" i="1">
                        <a:latin typeface="Cambria Math"/>
                      </a:rPr>
                      <m:t>−</m:t>
                    </m:r>
                    <m:r>
                      <a:rPr lang="en-US" sz="1400" b="1" i="1">
                        <a:latin typeface="Cambria Math"/>
                      </a:rPr>
                      <m:t>𝟑</m:t>
                    </m:r>
                    <m:r>
                      <a:rPr lang="en-US" sz="1400" b="1" i="1">
                        <a:latin typeface="Cambria Math"/>
                      </a:rPr>
                      <m:t>𝒚</m:t>
                    </m:r>
                    <m:r>
                      <a:rPr lang="en-US" sz="1400" b="1" i="1">
                        <a:latin typeface="Cambria Math"/>
                      </a:rPr>
                      <m:t>=</m:t>
                    </m:r>
                    <m:r>
                      <a:rPr lang="en-US" sz="14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1400" i="1" dirty="0" smtClean="0">
                    <a:latin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+5</m:t>
                    </m:r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=10</m:t>
                    </m:r>
                  </m:oMath>
                </a14:m>
                <a:r>
                  <a:rPr lang="en-US" sz="1400" i="1" dirty="0">
                    <a:latin typeface="Cambria Math"/>
                  </a:rPr>
                  <a:t/>
                </a:r>
                <a:br>
                  <a:rPr lang="en-US" sz="1400" i="1" dirty="0">
                    <a:latin typeface="Cambria Math"/>
                  </a:rPr>
                </a:br>
                <a:r>
                  <a:rPr lang="en-US" sz="1400" i="1" dirty="0">
                    <a:latin typeface="Cambria Math"/>
                  </a:rPr>
                  <a:t>					</a:t>
                </a:r>
                <a:r>
                  <a:rPr lang="en-US" sz="1400" b="1" i="1" dirty="0">
                    <a:latin typeface="Cambria Math"/>
                  </a:rPr>
                  <a:t/>
                </a:r>
                <a:br>
                  <a:rPr lang="en-US" sz="1400" b="1" i="1" dirty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𝟐</m:t>
                    </m:r>
                    <m:r>
                      <a:rPr lang="en-US" sz="1400" b="1" i="1">
                        <a:latin typeface="Cambria Math"/>
                      </a:rPr>
                      <m:t>𝒙</m:t>
                    </m:r>
                    <m:r>
                      <a:rPr lang="en-US" sz="1400" b="1" i="1">
                        <a:latin typeface="Cambria Math"/>
                      </a:rPr>
                      <m:t>+</m:t>
                    </m:r>
                    <m:r>
                      <a:rPr lang="en-US" sz="1400" b="1" i="1">
                        <a:latin typeface="Cambria Math"/>
                      </a:rPr>
                      <m:t>𝟒</m:t>
                    </m:r>
                    <m:r>
                      <a:rPr lang="en-US" sz="1400" b="1" i="1">
                        <a:latin typeface="Cambria Math"/>
                      </a:rPr>
                      <m:t>𝒚</m:t>
                    </m:r>
                    <m:r>
                      <a:rPr lang="en-US" sz="1400" b="1" i="1">
                        <a:latin typeface="Cambria Math"/>
                      </a:rPr>
                      <m:t>=</m:t>
                    </m:r>
                    <m:r>
                      <a:rPr lang="en-US" sz="1400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sz="1400" b="1" i="1" dirty="0">
                    <a:latin typeface="Cambria Math"/>
                  </a:rPr>
                  <a:t>	</a:t>
                </a:r>
                <a:r>
                  <a:rPr lang="en-US" sz="1400" dirty="0" smtClean="0"/>
                  <a:t>		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𝟒</m:t>
                    </m:r>
                    <m:r>
                      <a:rPr lang="en-US" sz="1400" b="1" i="1">
                        <a:latin typeface="Cambria Math"/>
                      </a:rPr>
                      <m:t>𝒙</m:t>
                    </m:r>
                    <m:r>
                      <a:rPr lang="en-US" sz="1400" b="1" i="1">
                        <a:latin typeface="Cambria Math"/>
                      </a:rPr>
                      <m:t>−</m:t>
                    </m:r>
                    <m:r>
                      <a:rPr lang="en-US" sz="1400" b="1" i="1">
                        <a:latin typeface="Cambria Math"/>
                      </a:rPr>
                      <m:t>𝟔</m:t>
                    </m:r>
                    <m:r>
                      <a:rPr lang="en-US" sz="1400" b="1" i="1">
                        <a:latin typeface="Cambria Math"/>
                      </a:rPr>
                      <m:t>𝒚</m:t>
                    </m:r>
                    <m:r>
                      <a:rPr lang="en-US" sz="1400" b="1" i="1">
                        <a:latin typeface="Cambria Math"/>
                      </a:rPr>
                      <m:t>=−</m:t>
                    </m:r>
                    <m:r>
                      <a:rPr lang="en-US" sz="1400" b="1" i="1">
                        <a:latin typeface="Cambria Math"/>
                      </a:rPr>
                      <m:t>𝟐</m:t>
                    </m:r>
                  </m:oMath>
                </a14:m>
                <a:r>
                  <a:rPr lang="en-US" sz="1400" b="1" i="1" dirty="0" smtClean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</a:rPr>
                      <m:t>6</m:t>
                    </m:r>
                    <m:r>
                      <a:rPr lang="en-US" sz="1400" i="1" smtClean="0">
                        <a:latin typeface="Cambria Math"/>
                      </a:rPr>
                      <m:t>𝑥</m:t>
                    </m:r>
                    <m:r>
                      <a:rPr lang="en-US" sz="1400" i="1" smtClean="0">
                        <a:latin typeface="Cambria Math"/>
                      </a:rPr>
                      <m:t>+15</m:t>
                    </m:r>
                    <m:r>
                      <a:rPr lang="en-US" sz="1400" i="1" smtClean="0">
                        <a:latin typeface="Cambria Math"/>
                      </a:rPr>
                      <m:t>𝑦</m:t>
                    </m:r>
                    <m:r>
                      <a:rPr lang="en-US" sz="1400" i="1" smtClean="0">
                        <a:latin typeface="Cambria Math"/>
                      </a:rPr>
                      <m:t>=30</m:t>
                    </m:r>
                  </m:oMath>
                </a14:m>
                <a:endParaRPr lang="en-US" sz="1400" dirty="0"/>
              </a:p>
              <a:p>
                <a:pPr marL="0" indent="0">
                  <a:buNone/>
                </a:pPr>
                <a:endParaRPr lang="en-US" sz="1400" b="1" dirty="0" smtClean="0"/>
              </a:p>
              <a:p>
                <a:pPr marL="0" indent="0" algn="just">
                  <a:buNone/>
                </a:pPr>
                <a:r>
                  <a:rPr lang="en-US" sz="1400" b="1" i="1" dirty="0" smtClean="0">
                    <a:latin typeface="Cambria Math"/>
                  </a:rPr>
                  <a:t>		</a:t>
                </a: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b="1" dirty="0" smtClean="0"/>
                  <a:t>3 different  ratios		Coefficient x=y		3 ratios are the same</a:t>
                </a:r>
                <a:br>
                  <a:rPr lang="en-US" sz="1400" b="1" dirty="0" smtClean="0"/>
                </a:br>
                <a:endParaRPr lang="en-US" sz="1800" dirty="0"/>
              </a:p>
              <a:p>
                <a:pPr marL="0" indent="0">
                  <a:buNone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43" t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3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Systems of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system of equations. Name the solution and describe the nature of the system.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EX:	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20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1662" t="-781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system of equations. Name the solution and describe the nature of the system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1662" t="-781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066800" y="4088776"/>
            <a:ext cx="2562225" cy="1981200"/>
            <a:chOff x="1222" y="1575"/>
            <a:chExt cx="4035" cy="4035"/>
          </a:xfrm>
        </p:grpSpPr>
        <p:cxnSp>
          <p:nvCxnSpPr>
            <p:cNvPr id="8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410517" y="3963048"/>
            <a:ext cx="2562225" cy="2180608"/>
            <a:chOff x="1222" y="1575"/>
            <a:chExt cx="4035" cy="4035"/>
          </a:xfrm>
        </p:grpSpPr>
        <p:cxnSp>
          <p:nvCxnSpPr>
            <p:cNvPr id="11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299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No Solution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Infinite Solution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 smtClean="0"/>
                  <a:t> Graph the system of equations. Name the solution and describe the nature of the system.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EX:    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    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 cstate="print"/>
                <a:stretch>
                  <a:fillRect l="-1659" t="-478" r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 smtClean="0"/>
                  <a:t>Graph the system of equations. Name the solution and describe the nature of the system.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EX:     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 cstate="print"/>
                <a:stretch>
                  <a:fillRect l="-1662" t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Systems of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Systems of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system of equations. Name the solution and describe the nature of the system.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EX:	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	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86200" y="1828800"/>
            <a:ext cx="4633913" cy="4184663"/>
            <a:chOff x="1222" y="1575"/>
            <a:chExt cx="4035" cy="4035"/>
          </a:xfrm>
        </p:grpSpPr>
        <p:cxnSp>
          <p:nvCxnSpPr>
            <p:cNvPr id="10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503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Systems of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027745809"/>
                  </p:ext>
                </p:extLst>
              </p:nvPr>
            </p:nvGraphicFramePr>
            <p:xfrm>
              <a:off x="301625" y="1527175"/>
              <a:ext cx="850423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34746"/>
                    <a:gridCol w="2834746"/>
                    <a:gridCol w="283474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</a:t>
                          </a:r>
                          <a:r>
                            <a:rPr lang="en-US" sz="2400" baseline="0" dirty="0" smtClean="0"/>
                            <a:t> of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Ratio Test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Descriptions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One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3 different</a:t>
                          </a:r>
                          <a:r>
                            <a:rPr lang="en-US" sz="1800" baseline="0" dirty="0" smtClean="0"/>
                            <a:t> ratios</a:t>
                          </a:r>
                          <a:endParaRPr lang="en-US" sz="18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 dirty="0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 dirty="0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2400" i="1" dirty="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marL="94492" marR="94492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No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Coefficient</a:t>
                          </a:r>
                          <a:r>
                            <a:rPr lang="en-US" sz="2400" baseline="0" dirty="0" smtClean="0"/>
                            <a:t> x=y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i="1" dirty="0" smtClean="0"/>
                            <a:t>Parallel</a:t>
                          </a:r>
                          <a:r>
                            <a:rPr lang="en-US" sz="2000" i="1" baseline="0" dirty="0" smtClean="0"/>
                            <a:t> lines, never intersect,  and have the same slope.</a:t>
                          </a:r>
                          <a:endParaRPr lang="en-US" sz="2000" i="1" dirty="0"/>
                        </a:p>
                      </a:txBody>
                      <a:tcPr marL="94492" marR="94492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Infinite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3 ratios are the same</a:t>
                          </a:r>
                          <a:endParaRPr lang="en-US" sz="20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i="1" dirty="0" smtClean="0"/>
                            <a:t>Both</a:t>
                          </a:r>
                          <a:r>
                            <a:rPr lang="en-US" sz="2000" i="1" baseline="0" dirty="0" smtClean="0"/>
                            <a:t> equations are the same. One line is graphed.</a:t>
                          </a:r>
                          <a:endParaRPr lang="en-US" sz="2000" i="1" dirty="0"/>
                        </a:p>
                      </a:txBody>
                      <a:tcPr marL="94492" marR="94492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027745809"/>
                  </p:ext>
                </p:extLst>
              </p:nvPr>
            </p:nvGraphicFramePr>
            <p:xfrm>
              <a:off x="301625" y="1527175"/>
              <a:ext cx="850423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34746"/>
                    <a:gridCol w="2834746"/>
                    <a:gridCol w="2834746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</a:t>
                          </a:r>
                          <a:r>
                            <a:rPr lang="en-US" sz="2400" baseline="0" dirty="0" smtClean="0"/>
                            <a:t> of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Ratio Test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Descriptions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One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3 different</a:t>
                          </a:r>
                          <a:r>
                            <a:rPr lang="en-US" sz="1800" baseline="0" dirty="0" smtClean="0"/>
                            <a:t> ratios</a:t>
                          </a:r>
                          <a:endParaRPr lang="en-US" sz="18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492" marR="94492">
                        <a:blipFill rotWithShape="1">
                          <a:blip r:embed="rId2"/>
                          <a:stretch>
                            <a:fillRect l="-200215" t="-110667" b="-462667"/>
                          </a:stretch>
                        </a:blip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No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Coefficient</a:t>
                          </a:r>
                          <a:r>
                            <a:rPr lang="en-US" sz="2400" baseline="0" dirty="0" smtClean="0"/>
                            <a:t> x=y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i="1" dirty="0" smtClean="0"/>
                            <a:t>Parallel</a:t>
                          </a:r>
                          <a:r>
                            <a:rPr lang="en-US" sz="2000" i="1" baseline="0" dirty="0" smtClean="0"/>
                            <a:t> lines, never intersect,  and have the same slope.</a:t>
                          </a:r>
                          <a:endParaRPr lang="en-US" sz="2000" i="1" dirty="0"/>
                        </a:p>
                      </a:txBody>
                      <a:tcPr marL="94492" marR="94492"/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 smtClean="0"/>
                        </a:p>
                        <a:p>
                          <a:pPr algn="ctr"/>
                          <a:r>
                            <a:rPr lang="en-US" sz="2400" dirty="0" smtClean="0"/>
                            <a:t>Infinite Solution</a:t>
                          </a:r>
                          <a:endParaRPr lang="en-US" sz="24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3 ratios are the same</a:t>
                          </a:r>
                          <a:endParaRPr lang="en-US" sz="20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i="1" dirty="0" smtClean="0"/>
                            <a:t>Both</a:t>
                          </a:r>
                          <a:r>
                            <a:rPr lang="en-US" sz="2000" i="1" baseline="0" dirty="0" smtClean="0"/>
                            <a:t> equations are the same. One line is graphed.</a:t>
                          </a:r>
                          <a:endParaRPr lang="en-US" sz="2000" i="1" dirty="0"/>
                        </a:p>
                      </a:txBody>
                      <a:tcPr marL="94492" marR="94492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75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Closing 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Respond to each of the following questions. Be prepared to discuss your answers in class.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is the ratio test used in determining the solution?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differences between a system that has no solution and infinite solution?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0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377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1 – Section 7 “Graphing Systems of Equations”</vt:lpstr>
      <vt:lpstr>Graphing Systems of Equations</vt:lpstr>
      <vt:lpstr>Graphing Systems of Equations</vt:lpstr>
      <vt:lpstr>Graphing Systems of Equations</vt:lpstr>
      <vt:lpstr>Graphing Systems of Equations</vt:lpstr>
      <vt:lpstr>Graphing Systems of Equations</vt:lpstr>
      <vt:lpstr>Closing Questions</vt:lpstr>
      <vt:lpstr>Homework Assignment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– Section 1 “Graphing Systems of Equations”</dc:title>
  <dc:creator>Authorized User</dc:creator>
  <cp:lastModifiedBy>User</cp:lastModifiedBy>
  <cp:revision>15</cp:revision>
  <cp:lastPrinted>2011-12-14T14:30:25Z</cp:lastPrinted>
  <dcterms:created xsi:type="dcterms:W3CDTF">2010-08-29T23:42:04Z</dcterms:created>
  <dcterms:modified xsi:type="dcterms:W3CDTF">2016-08-11T21:25:35Z</dcterms:modified>
</cp:coreProperties>
</file>