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3" r:id="rId3"/>
    <p:sldId id="257" r:id="rId4"/>
    <p:sldId id="262" r:id="rId5"/>
    <p:sldId id="265" r:id="rId6"/>
    <p:sldId id="258" r:id="rId7"/>
    <p:sldId id="264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1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36D2B4-57BD-4463-AEFD-8E638EDF81F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559E36-35CE-47A7-BC99-C9207D0CD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41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2B14B-1DF9-4521-9FEF-B8C0AF909BE5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79A1A-7B53-40FD-B0A3-F2E4281E4A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2B14B-1DF9-4521-9FEF-B8C0AF909BE5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9A1A-7B53-40FD-B0A3-F2E4281E4AA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C79A1A-7B53-40FD-B0A3-F2E4281E4A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2B14B-1DF9-4521-9FEF-B8C0AF909BE5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2B14B-1DF9-4521-9FEF-B8C0AF909BE5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C79A1A-7B53-40FD-B0A3-F2E4281E4A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2B14B-1DF9-4521-9FEF-B8C0AF909BE5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79A1A-7B53-40FD-B0A3-F2E4281E4A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B2B14B-1DF9-4521-9FEF-B8C0AF909BE5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9A1A-7B53-40FD-B0A3-F2E4281E4A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2B14B-1DF9-4521-9FEF-B8C0AF909BE5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C79A1A-7B53-40FD-B0A3-F2E4281E4A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2B14B-1DF9-4521-9FEF-B8C0AF909BE5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C79A1A-7B53-40FD-B0A3-F2E4281E4AA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2B14B-1DF9-4521-9FEF-B8C0AF909BE5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C79A1A-7B53-40FD-B0A3-F2E4281E4AA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79A1A-7B53-40FD-B0A3-F2E4281E4A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2B14B-1DF9-4521-9FEF-B8C0AF909BE5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C79A1A-7B53-40FD-B0A3-F2E4281E4A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B2B14B-1DF9-4521-9FEF-B8C0AF909BE5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B2B14B-1DF9-4521-9FEF-B8C0AF909BE5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79A1A-7B53-40FD-B0A3-F2E4281E4A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student will</a:t>
            </a:r>
          </a:p>
          <a:p>
            <a:endParaRPr lang="en-US" dirty="0"/>
          </a:p>
          <a:p>
            <a:r>
              <a:rPr lang="en-US" dirty="0" smtClean="0"/>
              <a:t>Graph an equation of in vertex form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Chapter 2-Section </a:t>
                </a:r>
                <a:r>
                  <a:rPr lang="en-US" dirty="0"/>
                  <a:t>2</a:t>
                </a:r>
                <a:r>
                  <a:rPr lang="en-US" dirty="0" smtClean="0"/>
                  <a:t> </a:t>
                </a:r>
                <a:r>
                  <a:rPr lang="en-US" dirty="0" smtClean="0"/>
                  <a:t>“Graphing Quadratic Functions in Vertex 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”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 t="-10105" b="-13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23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Vertex Form Terminology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sz="1200" b="1" dirty="0" smtClean="0"/>
              </a:p>
              <a:p>
                <a:pPr marL="0" indent="0">
                  <a:buNone/>
                </a:pPr>
                <a:r>
                  <a:rPr lang="en-US" sz="1200" b="1" dirty="0" smtClean="0"/>
                  <a:t>Parabola</a:t>
                </a:r>
                <a:r>
                  <a:rPr lang="en-US" sz="1200" dirty="0" smtClean="0"/>
                  <a:t>: </a:t>
                </a:r>
                <a:r>
                  <a:rPr lang="en-US" sz="1200" i="1" dirty="0" smtClean="0"/>
                  <a:t>The set of points on a plane equidistance from a point and a line.</a:t>
                </a:r>
              </a:p>
              <a:p>
                <a:pPr marL="0" indent="0">
                  <a:buNone/>
                </a:pPr>
                <a:endParaRPr lang="en-US" sz="1200" b="1" dirty="0" smtClean="0"/>
              </a:p>
              <a:p>
                <a:pPr marL="0" indent="0">
                  <a:buNone/>
                </a:pPr>
                <a:r>
                  <a:rPr lang="en-US" sz="1600" b="1" dirty="0" smtClean="0"/>
                  <a:t>Vertex Form</a:t>
                </a:r>
                <a:r>
                  <a:rPr lang="en-US" sz="1600" dirty="0" smtClean="0"/>
                  <a:t>: </a:t>
                </a:r>
                <a:r>
                  <a:rPr lang="en-US" sz="16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𝒉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𝒌</m:t>
                    </m:r>
                  </m:oMath>
                </a14:m>
                <a:endParaRPr lang="en-US" sz="16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1600" b="1" dirty="0" smtClean="0"/>
              </a:p>
              <a:p>
                <a:pPr marL="0" indent="0">
                  <a:buNone/>
                </a:pPr>
                <a:r>
                  <a:rPr lang="en-US" sz="1600" b="1" dirty="0" smtClean="0"/>
                  <a:t>Standard Form</a:t>
                </a:r>
                <a:r>
                  <a:rPr lang="en-US" sz="1600" dirty="0" smtClean="0"/>
                  <a:t>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𝒃𝒙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𝒄</m:t>
                    </m:r>
                  </m:oMath>
                </a14:m>
                <a:endParaRPr lang="en-US" sz="16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r>
                  <a:rPr lang="en-US" sz="1200" b="1" dirty="0" smtClean="0"/>
                  <a:t>Axis of Symmetry</a:t>
                </a:r>
                <a:r>
                  <a:rPr lang="en-US" sz="1200" dirty="0" smtClean="0"/>
                  <a:t>: </a:t>
                </a:r>
                <a:r>
                  <a:rPr lang="en-US" sz="1200" i="1" dirty="0" smtClean="0"/>
                  <a:t>The vertical line through the center of the graph</a:t>
                </a:r>
                <a:r>
                  <a:rPr lang="en-US" sz="1200" dirty="0" smtClean="0"/>
                  <a:t>; </a:t>
                </a:r>
                <a14:m>
                  <m:oMath xmlns:m="http://schemas.openxmlformats.org/officeDocument/2006/math">
                    <m:r>
                      <a:rPr lang="en-US" sz="1200" b="1" i="0" dirty="0" smtClean="0">
                        <a:solidFill>
                          <a:srgbClr val="FF0000"/>
                        </a:solidFill>
                        <a:latin typeface="Cambria Math"/>
                      </a:rPr>
                      <m:t>𝐱</m:t>
                    </m:r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𝒉</m:t>
                    </m:r>
                  </m:oMath>
                </a14:m>
                <a:endParaRPr lang="en-US" sz="12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12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1200" b="1" dirty="0" smtClean="0"/>
                  <a:t>Vertex</a:t>
                </a:r>
                <a:r>
                  <a:rPr lang="en-US" sz="1200" dirty="0" smtClean="0"/>
                  <a:t>: </a:t>
                </a:r>
                <a:r>
                  <a:rPr lang="en-US" sz="1200" i="1" dirty="0" smtClean="0"/>
                  <a:t>The point in the center of the graph.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US" sz="1200" b="1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𝒉</m:t>
                    </m:r>
                    <m:r>
                      <a:rPr lang="en-US" sz="1200" b="1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sz="1200" b="1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𝒌</m:t>
                    </m:r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12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12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1200" b="1" dirty="0" smtClean="0"/>
                  <a:t>Minimum:   </a:t>
                </a:r>
                <a:r>
                  <a:rPr lang="en-US" sz="1200" i="1" dirty="0" smtClean="0"/>
                  <a:t>The </a:t>
                </a:r>
                <a:r>
                  <a:rPr lang="en-US" sz="1200" b="1" i="1" dirty="0" smtClean="0"/>
                  <a:t>vertex</a:t>
                </a:r>
                <a:r>
                  <a:rPr lang="en-US" sz="1200" i="1" dirty="0" smtClean="0"/>
                  <a:t> when a&gt;0. (a is positive)</a:t>
                </a:r>
              </a:p>
              <a:p>
                <a:pPr marL="0" indent="0">
                  <a:buNone/>
                </a:pPr>
                <a:endParaRPr lang="en-US" sz="12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1200" b="1" dirty="0" smtClean="0"/>
                  <a:t>Maximum</a:t>
                </a:r>
                <a:r>
                  <a:rPr lang="en-US" sz="1200" dirty="0" smtClean="0"/>
                  <a:t>: </a:t>
                </a:r>
                <a:r>
                  <a:rPr lang="en-US" sz="1200" i="1" dirty="0" smtClean="0"/>
                  <a:t>The </a:t>
                </a:r>
                <a:r>
                  <a:rPr lang="en-US" sz="1200" b="1" i="1" dirty="0" smtClean="0"/>
                  <a:t>vertex</a:t>
                </a:r>
                <a:r>
                  <a:rPr lang="en-US" sz="1200" i="1" dirty="0" smtClean="0"/>
                  <a:t> when a&lt;0. (a is negative)</a:t>
                </a:r>
              </a:p>
              <a:p>
                <a:pPr marL="0" indent="0">
                  <a:buNone/>
                </a:pPr>
                <a:endParaRPr lang="en-US" sz="12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1200" b="1" dirty="0" smtClean="0"/>
              </a:p>
              <a:p>
                <a:pPr marL="0" indent="0">
                  <a:buNone/>
                </a:pPr>
                <a:r>
                  <a:rPr lang="en-US" sz="1200" b="1" dirty="0" smtClean="0"/>
                  <a:t>Direction of Opening</a:t>
                </a:r>
                <a:r>
                  <a:rPr lang="en-US" sz="1200" dirty="0" smtClean="0"/>
                  <a:t>: </a:t>
                </a:r>
                <a:r>
                  <a:rPr lang="en-US" sz="1200" i="1" dirty="0" smtClean="0"/>
                  <a:t>If a&gt;0, opens upward; If a&lt;0, opens downward.</a:t>
                </a:r>
                <a:endParaRPr lang="en-US" sz="12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906" r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4071033" cy="358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6819900" y="1371600"/>
            <a:ext cx="0" cy="4953000"/>
          </a:xfrm>
          <a:prstGeom prst="straightConnector1">
            <a:avLst/>
          </a:prstGeom>
          <a:ln w="5080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Parabolas and their Shifts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95400"/>
                <a:ext cx="8229600" cy="48307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Given the parabola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h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000" dirty="0" smtClean="0"/>
                  <a:t> use the following shifts: 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95400"/>
                <a:ext cx="8229600" cy="4830763"/>
              </a:xfrm>
              <a:blipFill rotWithShape="1">
                <a:blip r:embed="rId2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7682613"/>
                  </p:ext>
                </p:extLst>
              </p:nvPr>
            </p:nvGraphicFramePr>
            <p:xfrm>
              <a:off x="381000" y="2454652"/>
              <a:ext cx="6289964" cy="34952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44982"/>
                    <a:gridCol w="3144982"/>
                  </a:tblGrid>
                  <a:tr h="4005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EQUATION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055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h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 RIGHT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055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h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 LEFT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055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r>
                            <a:rPr lang="en-US" baseline="0" dirty="0" smtClean="0"/>
                            <a:t> UP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055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r>
                            <a:rPr lang="en-US" baseline="0" dirty="0" smtClean="0"/>
                            <a:t> DOWN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9137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/>
                            <a:t>“negative a” flips the graph upside down.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05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If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&gt;0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Steep (stretching)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05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If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&lt;0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Wide Shrinking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7682613"/>
                  </p:ext>
                </p:extLst>
              </p:nvPr>
            </p:nvGraphicFramePr>
            <p:xfrm>
              <a:off x="381000" y="2454652"/>
              <a:ext cx="6289964" cy="34952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44982"/>
                    <a:gridCol w="3144982"/>
                  </a:tblGrid>
                  <a:tr h="4005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EQUATION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05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94" t="-109231" r="-100000" b="-69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 RIGHT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05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94" t="-206061" r="-100000" b="-5848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 LEFT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05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94" t="-306061" r="-100000" b="-4848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r>
                            <a:rPr lang="en-US" baseline="0" dirty="0" smtClean="0"/>
                            <a:t> UP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05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94" t="-412308" r="-100000" b="-39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SHIFT</a:t>
                          </a:r>
                          <a:r>
                            <a:rPr lang="en-US" baseline="0" dirty="0" smtClean="0"/>
                            <a:t> DOWN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913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94" t="-292105" r="-100000" b="-1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/>
                            <a:t>“negative a” flips the graph upside down.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05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94" t="-687692" r="-100000" b="-1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Steep (stretching)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05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94" t="-775758" r="-100000" b="-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Wide Shrinking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pSp>
        <p:nvGrpSpPr>
          <p:cNvPr id="11" name="Group 10"/>
          <p:cNvGrpSpPr/>
          <p:nvPr/>
        </p:nvGrpSpPr>
        <p:grpSpPr>
          <a:xfrm>
            <a:off x="6781800" y="1905000"/>
            <a:ext cx="1981200" cy="1323439"/>
            <a:chOff x="6705600" y="3033980"/>
            <a:chExt cx="1981200" cy="1323439"/>
          </a:xfrm>
        </p:grpSpPr>
        <p:sp>
          <p:nvSpPr>
            <p:cNvPr id="7" name="Oval 6"/>
            <p:cNvSpPr/>
            <p:nvPr/>
          </p:nvSpPr>
          <p:spPr>
            <a:xfrm>
              <a:off x="6705600" y="3352800"/>
              <a:ext cx="1981200" cy="685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0400" y="3380509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baseline="-25000" dirty="0" smtClean="0"/>
                <a:t>+	-</a:t>
              </a:r>
              <a:endParaRPr lang="en-US" sz="3600" b="1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43800" y="3033980"/>
              <a:ext cx="304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+</a:t>
              </a:r>
            </a:p>
            <a:p>
              <a:endParaRPr lang="en-US" sz="2000" b="1" dirty="0"/>
            </a:p>
            <a:p>
              <a:endParaRPr lang="en-US" sz="2000" b="1" dirty="0" smtClean="0"/>
            </a:p>
            <a:p>
              <a:r>
                <a:rPr lang="en-US" sz="2000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 algn="l"/>
                <a:r>
                  <a:rPr lang="en-US" sz="2400" b="1" dirty="0" smtClean="0">
                    <a:solidFill>
                      <a:schemeClr val="tx1"/>
                    </a:solidFill>
                  </a:rPr>
                  <a:t>The Role of “a” in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𝒂𝒙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𝒃𝒙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 in Vertex Form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143"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fontAlgn="t"/>
                <a:r>
                  <a:rPr lang="en-US" b="1" dirty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 than:</a:t>
                </a:r>
                <a:r>
                  <a:rPr lang="en-US" b="1" dirty="0"/>
                  <a:t> </a:t>
                </a:r>
                <a:r>
                  <a:rPr lang="en-US" b="1" dirty="0" smtClean="0"/>
                  <a:t>compressed</a:t>
                </a:r>
              </a:p>
              <a:p>
                <a:pPr fontAlgn="t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&lt;0</m:t>
                    </m:r>
                  </m:oMath>
                </a14:m>
                <a:r>
                  <a:rPr lang="en-US" dirty="0" smtClean="0"/>
                  <a:t> than: wide</a:t>
                </a:r>
              </a:p>
              <a:p>
                <a:pPr fontAlgn="t"/>
                <a:endParaRPr lang="en-US" dirty="0"/>
              </a:p>
              <a:p>
                <a:pPr marL="0" indent="0" fontAlgn="t">
                  <a:buNone/>
                </a:pPr>
                <a:r>
                  <a:rPr lang="en-US" dirty="0" smtClean="0"/>
                  <a:t>The natural count from the vertex is:</a:t>
                </a:r>
              </a:p>
              <a:p>
                <a:pPr marL="0" indent="0" fontAlgn="t">
                  <a:buNone/>
                </a:pPr>
                <a:endParaRPr lang="en-US" dirty="0"/>
              </a:p>
              <a:p>
                <a:pPr marL="0" indent="0" fontAlgn="t">
                  <a:buNone/>
                </a:pPr>
                <a:r>
                  <a:rPr lang="en-US" dirty="0" smtClean="0"/>
                  <a:t>Up 1: left/right 1</a:t>
                </a:r>
              </a:p>
              <a:p>
                <a:pPr marL="0" indent="0" fontAlgn="t">
                  <a:buNone/>
                </a:pPr>
                <a:r>
                  <a:rPr lang="en-US" dirty="0" smtClean="0"/>
                  <a:t>Up 3: left/right 1</a:t>
                </a:r>
              </a:p>
              <a:p>
                <a:pPr marL="0" indent="0" fontAlgn="t">
                  <a:buNone/>
                </a:pPr>
                <a:r>
                  <a:rPr lang="en-US" dirty="0" smtClean="0"/>
                  <a:t>Up 5: left/right 1….</a:t>
                </a:r>
              </a:p>
              <a:p>
                <a:pPr marL="0" indent="0" fontAlgn="t">
                  <a:buNone/>
                </a:pPr>
                <a:endParaRPr lang="en-US" dirty="0"/>
              </a:p>
              <a:p>
                <a:pPr marL="0" indent="0" fontAlgn="t">
                  <a:buNone/>
                </a:pPr>
                <a:r>
                  <a:rPr lang="en-US" dirty="0" smtClean="0"/>
                  <a:t>Note: If “a” is anything  other than 1, multiply it to the natural counting pattern.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 l="-2266" t="-2083" r="-1964" b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Example: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 fontAlgn="t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> 	Up </a:t>
                </a:r>
                <a:r>
                  <a:rPr lang="en-US" dirty="0"/>
                  <a:t>1: left/right </a:t>
                </a:r>
                <a:r>
                  <a:rPr lang="en-US" dirty="0" smtClean="0"/>
                  <a:t>1  =</a:t>
                </a:r>
                <a:endParaRPr lang="en-US" dirty="0"/>
              </a:p>
              <a:p>
                <a:pPr marL="0" indent="0" fontAlgn="t">
                  <a:buNone/>
                </a:pPr>
                <a:r>
                  <a:rPr lang="en-US" dirty="0" smtClean="0"/>
                  <a:t>	Up </a:t>
                </a:r>
                <a:r>
                  <a:rPr lang="en-US" dirty="0"/>
                  <a:t>3: left/right 1</a:t>
                </a:r>
              </a:p>
              <a:p>
                <a:pPr marL="0" indent="0" fontAlgn="t">
                  <a:buNone/>
                </a:pPr>
                <a:r>
                  <a:rPr lang="en-US" dirty="0" smtClean="0"/>
                  <a:t>	Up </a:t>
                </a:r>
                <a:r>
                  <a:rPr lang="en-US" dirty="0"/>
                  <a:t>5: left/right 1</a:t>
                </a:r>
                <a:r>
                  <a:rPr lang="en-US" dirty="0" smtClean="0"/>
                  <a:t> </a:t>
                </a:r>
              </a:p>
              <a:p>
                <a:pPr marL="0" indent="0" fontAlgn="t">
                  <a:buNone/>
                </a:pPr>
                <a:endParaRPr lang="en-US" dirty="0"/>
              </a:p>
              <a:p>
                <a:pPr marL="0" indent="0" fontAlgn="t">
                  <a:buNone/>
                </a:pPr>
                <a:r>
                  <a:rPr lang="en-US" dirty="0" smtClean="0"/>
                  <a:t>Up 3: left/right 1</a:t>
                </a:r>
              </a:p>
              <a:p>
                <a:pPr marL="0" indent="0" fontAlgn="t">
                  <a:buNone/>
                </a:pPr>
                <a:r>
                  <a:rPr lang="en-US" dirty="0" smtClean="0"/>
                  <a:t>Up 9: left/right 1</a:t>
                </a:r>
              </a:p>
              <a:p>
                <a:pPr marL="0" indent="0" fontAlgn="t">
                  <a:buNone/>
                </a:pPr>
                <a:r>
                  <a:rPr lang="en-US" dirty="0" smtClean="0"/>
                  <a:t>Up 15: left/right 1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 l="-2266" t="-2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07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0"/>
            <a:ext cx="8607552" cy="990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Completing the Square by Rewriting in Vertex Form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/>
                  <a:t>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i="1" dirty="0" smtClean="0"/>
                  <a:t>Place function in quadratic form: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𝒚</m:t>
                        </m:r>
                        <m:r>
                          <a:rPr lang="en-US" sz="2800" b="1" i="1" smtClean="0">
                            <a:latin typeface="Cambria Math"/>
                          </a:rPr>
                          <m:t>=</m:t>
                        </m:r>
                        <m:r>
                          <a:rPr lang="en-US" sz="2800" b="1" i="1">
                            <a:latin typeface="Cambria Math"/>
                          </a:rPr>
                          <m:t>𝒂𝒙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1">
                        <a:latin typeface="Cambria Math"/>
                      </a:rPr>
                      <m:t>+</m:t>
                    </m:r>
                    <m:r>
                      <a:rPr lang="en-US" sz="2800" b="1" i="1">
                        <a:latin typeface="Cambria Math"/>
                      </a:rPr>
                      <m:t>𝒃𝒙</m:t>
                    </m:r>
                    <m:r>
                      <a:rPr lang="en-US" sz="2800" b="1" i="1">
                        <a:latin typeface="Cambria Math"/>
                      </a:rPr>
                      <m:t>+</m:t>
                    </m:r>
                    <m:r>
                      <a:rPr lang="en-US" sz="2800" b="1" i="1">
                        <a:latin typeface="Cambria Math"/>
                      </a:rPr>
                      <m:t>𝒄</m:t>
                    </m:r>
                  </m:oMath>
                </a14:m>
                <a:endParaRPr lang="en-US" sz="2800" b="1" i="1" dirty="0"/>
              </a:p>
              <a:p>
                <a:pPr marL="457200" indent="-457200">
                  <a:buFont typeface="+mj-lt"/>
                  <a:buAutoNum type="arabicPeriod"/>
                </a:pPr>
                <a:endParaRPr lang="en-US" i="1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i="1" dirty="0" smtClean="0"/>
                  <a:t>Place </a:t>
                </a:r>
                <a:r>
                  <a:rPr lang="en-US" i="1" dirty="0"/>
                  <a:t>parenthesis: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𝑏𝑥</m:t>
                    </m:r>
                    <m:r>
                      <a:rPr lang="en-US" i="1">
                        <a:latin typeface="Cambria Math"/>
                      </a:rPr>
                      <m:t>)+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</m:oMath>
                </a14:m>
                <a:endParaRPr lang="en-US" i="1" dirty="0"/>
              </a:p>
              <a:p>
                <a:pPr marL="457200" indent="-457200">
                  <a:buFont typeface="+mj-lt"/>
                  <a:buAutoNum type="arabicPeriod"/>
                </a:pPr>
                <a:endParaRPr lang="en-US" i="1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i="1" dirty="0" smtClean="0"/>
                  <a:t>Factor out the coefficient </a:t>
                </a:r>
                <a:r>
                  <a:rPr lang="en-US" i="1" dirty="0"/>
                  <a:t>of 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i="1" dirty="0"/>
                  <a:t>”</a:t>
                </a:r>
                <a:r>
                  <a:rPr lang="en-US" i="1" dirty="0" smtClean="0"/>
                  <a:t> (if necessary), resulting in: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𝑏𝑥</m:t>
                    </m:r>
                    <m:r>
                      <a:rPr lang="en-US" i="1">
                        <a:latin typeface="Cambria Math"/>
                      </a:rPr>
                      <m:t>)+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i="1" dirty="0" smtClean="0"/>
                  <a:t>. 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/>
                  <a:t>4</a:t>
                </a:r>
                <a:r>
                  <a:rPr lang="en-US" i="1" dirty="0" smtClean="0"/>
                  <a:t>.   Take </a:t>
                </a:r>
                <a:r>
                  <a:rPr lang="en-US" i="1" dirty="0"/>
                  <a:t>the coefficient </a:t>
                </a:r>
                <a:r>
                  <a:rPr lang="en-US" i="1" dirty="0" smtClean="0"/>
                  <a:t> b and</a:t>
                </a:r>
                <a:r>
                  <a:rPr lang="en-US" i="1" dirty="0"/>
                  <a:t>:</a:t>
                </a:r>
              </a:p>
              <a:p>
                <a:pPr marL="857250" lvl="1" indent="-457200">
                  <a:buAutoNum type="alphaUcPeriod"/>
                </a:pPr>
                <a:r>
                  <a:rPr lang="en-US" i="1" dirty="0">
                    <a:solidFill>
                      <a:schemeClr val="tx1"/>
                    </a:solidFill>
                  </a:rPr>
                  <a:t>Divide it by 2. (</a:t>
                </a:r>
                <a:r>
                  <a:rPr lang="en-US" i="1" u="sng" dirty="0">
                    <a:solidFill>
                      <a:schemeClr val="tx1"/>
                    </a:solidFill>
                  </a:rPr>
                  <a:t>remember this #)</a:t>
                </a:r>
              </a:p>
              <a:p>
                <a:pPr marL="857250" lvl="1" indent="-457200">
                  <a:buAutoNum type="alphaUcPeriod"/>
                </a:pPr>
                <a:r>
                  <a:rPr lang="en-US" i="1" dirty="0">
                    <a:solidFill>
                      <a:schemeClr val="tx1"/>
                    </a:solidFill>
                  </a:rPr>
                  <a:t>Square it.</a:t>
                </a:r>
              </a:p>
              <a:p>
                <a:pPr marL="857250" lvl="1" indent="-457200">
                  <a:buAutoNum type="alphaUcPeriod"/>
                </a:pPr>
                <a:r>
                  <a:rPr lang="en-US" b="1" i="1" dirty="0">
                    <a:solidFill>
                      <a:srgbClr val="FF0000"/>
                    </a:solidFill>
                  </a:rPr>
                  <a:t>Add</a:t>
                </a:r>
                <a:r>
                  <a:rPr lang="en-US" i="1" dirty="0">
                    <a:solidFill>
                      <a:schemeClr val="tx1"/>
                    </a:solidFill>
                  </a:rPr>
                  <a:t> 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on the inside 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subtract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 from the  out .</a:t>
                </a:r>
              </a:p>
              <a:p>
                <a:pPr marL="857250" lvl="1" indent="-457200">
                  <a:buAutoNum type="alphaUcPeriod"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smtClean="0"/>
                  <a:t>5.    </a:t>
                </a:r>
                <a:r>
                  <a:rPr lang="en-US" i="1" dirty="0" smtClean="0"/>
                  <a:t>Factor </a:t>
                </a:r>
                <a:r>
                  <a:rPr lang="en-US" i="1" dirty="0"/>
                  <a:t>the </a:t>
                </a:r>
                <a:r>
                  <a:rPr lang="en-US" i="1" dirty="0" smtClean="0"/>
                  <a:t>parenthesis, </a:t>
                </a:r>
                <a:r>
                  <a:rPr lang="en-US" i="1" dirty="0"/>
                  <a:t>simplify the </a:t>
                </a:r>
                <a:r>
                  <a:rPr lang="en-US" i="1" dirty="0" smtClean="0"/>
                  <a:t>outside.</a:t>
                </a:r>
              </a:p>
              <a:p>
                <a:pPr marL="514350" indent="-514350">
                  <a:buAutoNum type="arabicParenBoth"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sz="2900" b="1" i="1" dirty="0" smtClean="0"/>
                  <a:t>New function: </a:t>
                </a:r>
                <a14:m>
                  <m:oMath xmlns:m="http://schemas.openxmlformats.org/officeDocument/2006/math">
                    <m:r>
                      <a:rPr lang="en-US" sz="2900" b="1" i="1" smtClean="0">
                        <a:latin typeface="Cambria Math"/>
                      </a:rPr>
                      <m:t>𝒚</m:t>
                    </m:r>
                    <m:r>
                      <a:rPr lang="en-US" sz="2900" b="1" i="1" smtClean="0">
                        <a:latin typeface="Cambria Math"/>
                      </a:rPr>
                      <m:t>=</m:t>
                    </m:r>
                    <m:r>
                      <a:rPr lang="en-US" sz="2900" b="1" i="1" smtClean="0"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en-US" sz="29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900" b="1" i="1" smtClean="0">
                            <a:latin typeface="Cambria Math"/>
                          </a:rPr>
                          <m:t>(</m:t>
                        </m:r>
                        <m:r>
                          <a:rPr lang="en-US" sz="29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29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900" b="1" i="1" smtClean="0">
                            <a:latin typeface="Cambria Math"/>
                          </a:rPr>
                          <m:t>𝒉</m:t>
                        </m:r>
                        <m:r>
                          <a:rPr lang="en-US" sz="2900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9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900" b="1" i="1" smtClean="0">
                        <a:latin typeface="Cambria Math"/>
                      </a:rPr>
                      <m:t>+</m:t>
                    </m:r>
                    <m:r>
                      <a:rPr lang="en-US" sz="2900" b="1" i="1" smtClean="0">
                        <a:latin typeface="Cambria Math"/>
                      </a:rPr>
                      <m:t>𝒌</m:t>
                    </m:r>
                  </m:oMath>
                </a14:m>
                <a:endParaRPr lang="en-US" sz="2900" b="1" i="1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60" t="-1432" r="-1964" b="-1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Write each equation in parabola form by completing the square. Label the vertex and the axis of symmetry.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906" t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34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Using Vertex Form to Graph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32509" y="1600200"/>
                <a:ext cx="40386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Describe the following functions. Label the vertex and axis of symmetry. Graph your result.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b="0" dirty="0" smtClean="0"/>
              </a:p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Arial" pitchFamily="34" charset="0"/>
                  <a:buAutoNum type="arabicPeriod"/>
                </a:pPr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Font typeface="Arial" pitchFamily="34" charset="0"/>
                  <a:buAutoNum type="arabicPeriod"/>
                </a:pPr>
                <a:endParaRPr lang="en-US" i="1" dirty="0">
                  <a:latin typeface="Cambria Math"/>
                </a:endParaRPr>
              </a:p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Arial" pitchFamily="34" charset="0"/>
                  <a:buAutoNum type="arabicPeriod"/>
                </a:pPr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32509" y="1600200"/>
                <a:ext cx="4038600" cy="4525963"/>
              </a:xfrm>
              <a:blipFill rotWithShape="1">
                <a:blip r:embed="rId2"/>
                <a:stretch>
                  <a:fillRect l="-1511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05000"/>
            <a:ext cx="455524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30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Directions: Respond to the following questions. Be prepared to discuss your answers in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Convert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+7</m:t>
                    </m:r>
                  </m:oMath>
                </a14:m>
                <a:r>
                  <a:rPr lang="en-US" dirty="0" smtClean="0"/>
                  <a:t> into vertex form by completing the square.</a:t>
                </a: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How do you graph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20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3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8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562</TotalTime>
  <Words>577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Chapter 2-Section 2 “Graphing Quadratic Functions in Vertex Form y=〖(x-h)〗^2+k”</vt:lpstr>
      <vt:lpstr>Vertex Form Terminology</vt:lpstr>
      <vt:lpstr>Parabolas and their Shifts</vt:lpstr>
      <vt:lpstr>The Role of “a” in y=〖ax〗^2+bx+c in Vertex Form</vt:lpstr>
      <vt:lpstr>Completing the Square by Rewriting in Vertex Form</vt:lpstr>
      <vt:lpstr>Using Vertex Form to Graph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5-Section 3 “Transforming Parabolas</dc:title>
  <dc:creator>User</dc:creator>
  <cp:lastModifiedBy>User</cp:lastModifiedBy>
  <cp:revision>19</cp:revision>
  <cp:lastPrinted>2015-09-30T15:36:36Z</cp:lastPrinted>
  <dcterms:created xsi:type="dcterms:W3CDTF">2013-09-26T19:23:02Z</dcterms:created>
  <dcterms:modified xsi:type="dcterms:W3CDTF">2016-08-25T16:58:44Z</dcterms:modified>
</cp:coreProperties>
</file>