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CBA793-2412-45D8-8CEF-38E2E068EDE7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5DECB-E48C-438E-9AC6-F64BEBF55C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divide polynomials by long division.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divide polynomials using synthetic division.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Unit 3 – Section </a:t>
            </a:r>
            <a:r>
              <a:rPr lang="en-US" sz="3200" dirty="0" smtClean="0"/>
              <a:t>3 </a:t>
            </a:r>
            <a:r>
              <a:rPr lang="en-US" sz="3200" dirty="0" smtClean="0"/>
              <a:t>“Long Division &amp; Synthetic Division”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0920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Use long division to find the quotient:			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−3)÷(3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Use synthetic division to find the quotient: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−4)÷(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−2)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54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2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Elementary School Long Division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Use long division to find the quotient.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2 154</m:t>
                    </m:r>
                  </m:oMath>
                </a14:m>
                <a:r>
                  <a:rPr lang="en-US" dirty="0" smtClean="0"/>
                  <a:t>			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5  300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447800" y="2590800"/>
            <a:ext cx="1066800" cy="381000"/>
            <a:chOff x="1752600" y="3581400"/>
            <a:chExt cx="1752600" cy="381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752600" y="3581400"/>
              <a:ext cx="175260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52600" y="3581400"/>
              <a:ext cx="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800600" y="2590800"/>
            <a:ext cx="1066800" cy="381000"/>
            <a:chOff x="1752600" y="3581400"/>
            <a:chExt cx="1752600" cy="3810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752600" y="3581400"/>
              <a:ext cx="1752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752600" y="3581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16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Using Long Division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Divide the first term into the first term.</a:t>
            </a:r>
          </a:p>
          <a:p>
            <a:pPr marL="514350" indent="-514350">
              <a:buAutoNum type="arabicPeriod"/>
            </a:pPr>
            <a:r>
              <a:rPr lang="en-US" dirty="0" smtClean="0"/>
              <a:t>Multiply.</a:t>
            </a:r>
          </a:p>
          <a:p>
            <a:pPr marL="514350" indent="-514350">
              <a:buAutoNum type="arabicPeriod"/>
            </a:pPr>
            <a:r>
              <a:rPr lang="en-US" dirty="0" smtClean="0"/>
              <a:t>SUBTRACT.</a:t>
            </a:r>
          </a:p>
          <a:p>
            <a:pPr marL="514350" indent="-514350">
              <a:buAutoNum type="arabicPeriod"/>
            </a:pPr>
            <a:r>
              <a:rPr lang="en-US" dirty="0" smtClean="0"/>
              <a:t>Bring down the next term.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steps 1-4 until no more terms are left.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ln>
                <a:solidFill>
                  <a:schemeClr val="accent1"/>
                </a:solidFill>
              </a:ln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Use long division to divide each polynomial.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Font typeface="Wingdings 2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+2   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+10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+16</m:t>
                    </m:r>
                  </m:oMath>
                </a14:m>
                <a:endParaRPr lang="en-US" sz="2400" dirty="0"/>
              </a:p>
              <a:p>
                <a:pPr marL="514350" indent="-514350">
                  <a:buAutoNum type="arabicPeriod"/>
                </a:pPr>
                <a:endParaRPr lang="en-US" sz="24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sz="2400" i="1" dirty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+2   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+7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sz="24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sz="24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−5   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−30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259" t="-168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36" y="2880446"/>
            <a:ext cx="2286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4089689"/>
            <a:ext cx="241761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5195454"/>
            <a:ext cx="2286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08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Using Synthetic Division*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*Only works when dividing by a binomial of degree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Reverse</a:t>
            </a:r>
            <a:r>
              <a:rPr lang="en-US" dirty="0" smtClean="0"/>
              <a:t> sign of the binomial factor.</a:t>
            </a:r>
          </a:p>
          <a:p>
            <a:pPr marL="514350" indent="-514350">
              <a:buAutoNum type="arabicPeriod"/>
            </a:pPr>
            <a:r>
              <a:rPr lang="en-US" dirty="0" smtClean="0"/>
              <a:t>Rewrite all coefficients in descending order (</a:t>
            </a:r>
            <a:r>
              <a:rPr lang="en-US" b="1" dirty="0" smtClean="0"/>
              <a:t>include any zeros for missing exponents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smtClean="0"/>
              <a:t>Bring down the first coefficient.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Multiply that coefficient by the # from step 1.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Add</a:t>
            </a:r>
            <a:r>
              <a:rPr lang="en-US" dirty="0" smtClean="0"/>
              <a:t> the result.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steps 4&amp;5 until all numbers have been used.</a:t>
            </a:r>
          </a:p>
          <a:p>
            <a:pPr marL="514350" indent="-514350">
              <a:buAutoNum type="arabicPeriod"/>
            </a:pPr>
            <a:r>
              <a:rPr lang="en-US" dirty="0" smtClean="0"/>
              <a:t>Fill in coefficients with new variable/exponent, starting with 1 degree less than the original polynomial.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Use synthetic division to  find the quotient.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−6)÷(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-1	     1     4     1     -6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−1)÷(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−3)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3	1     -6     4    -1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906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049981" y="2438400"/>
            <a:ext cx="2320636" cy="609600"/>
            <a:chOff x="4800600" y="2667000"/>
            <a:chExt cx="2320636" cy="609600"/>
          </a:xfrm>
        </p:grpSpPr>
        <p:grpSp>
          <p:nvGrpSpPr>
            <p:cNvPr id="9" name="Group 8"/>
            <p:cNvGrpSpPr/>
            <p:nvPr/>
          </p:nvGrpSpPr>
          <p:grpSpPr>
            <a:xfrm>
              <a:off x="4800600" y="2667000"/>
              <a:ext cx="457200" cy="381000"/>
              <a:chOff x="4800600" y="2667000"/>
              <a:chExt cx="457200" cy="3810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4800600" y="3048000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5257800" y="2667000"/>
                <a:ext cx="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5529695" y="3013364"/>
              <a:ext cx="1591541" cy="263236"/>
              <a:chOff x="5529695" y="3013364"/>
              <a:chExt cx="1591541" cy="263236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825836" y="3276600"/>
                <a:ext cx="1295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Plus 11"/>
              <p:cNvSpPr/>
              <p:nvPr/>
            </p:nvSpPr>
            <p:spPr>
              <a:xfrm>
                <a:off x="5529695" y="3013364"/>
                <a:ext cx="190500" cy="263236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4807526" y="4668982"/>
            <a:ext cx="2670464" cy="609600"/>
            <a:chOff x="4800600" y="2667000"/>
            <a:chExt cx="2670464" cy="609600"/>
          </a:xfrm>
        </p:grpSpPr>
        <p:grpSp>
          <p:nvGrpSpPr>
            <p:cNvPr id="16" name="Group 15"/>
            <p:cNvGrpSpPr/>
            <p:nvPr/>
          </p:nvGrpSpPr>
          <p:grpSpPr>
            <a:xfrm>
              <a:off x="4800600" y="2667000"/>
              <a:ext cx="457200" cy="381000"/>
              <a:chOff x="4800600" y="2667000"/>
              <a:chExt cx="457200" cy="3810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800600" y="3048000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257800" y="2667000"/>
                <a:ext cx="0" cy="381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5529695" y="3013364"/>
              <a:ext cx="1941369" cy="263236"/>
              <a:chOff x="5529695" y="3013364"/>
              <a:chExt cx="1941369" cy="26323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5825836" y="3276600"/>
                <a:ext cx="164522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Plus 18"/>
              <p:cNvSpPr/>
              <p:nvPr/>
            </p:nvSpPr>
            <p:spPr>
              <a:xfrm>
                <a:off x="5529695" y="3013364"/>
                <a:ext cx="190500" cy="263236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240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Remainder Theorem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If 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divided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the remainder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).  </m:t>
                    </m:r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)=0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Because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dirty="0" smtClean="0"/>
                  <a:t>is a factor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then -2 is a zero. 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42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Synthetic Division and the Remainder Theorem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Use synthetic division to show that “a” is a zero of the function P(x). (Remember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(3)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−3) </m:t>
                    </m:r>
                  </m:oMath>
                </a14:m>
                <a:r>
                  <a:rPr lang="en-US" dirty="0" smtClean="0"/>
                  <a:t>is a factor.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:r>
                  <a:rPr lang="en-US" i="1" dirty="0" smtClean="0"/>
                  <a:t>P(3)=0 </a:t>
                </a:r>
                <a:r>
                  <a:rPr lang="en-US" dirty="0" smtClean="0"/>
                  <a:t>or if the remainder is zero,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−3) </m:t>
                    </m:r>
                  </m:oMath>
                </a14:m>
                <a:r>
                  <a:rPr lang="en-US" dirty="0" smtClean="0"/>
                  <a:t>is a factor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−9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−3) </m:t>
                    </m:r>
                  </m:oMath>
                </a14:m>
                <a:r>
                  <a:rPr lang="en-US" dirty="0" smtClean="0"/>
                  <a:t>a factor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−9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867" r="-2007" b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98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Synthetic Division and the Remainder Theorem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Use synthetic division to show that “a” is a zero of the function P(x).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</a:rPr>
                      <m:t>𝑃</m:t>
                    </m:r>
                    <m:r>
                      <a:rPr lang="en-US" sz="1900" i="1" dirty="0" smtClean="0">
                        <a:latin typeface="Cambria Math"/>
                      </a:rPr>
                      <m:t>(−1) </m:t>
                    </m:r>
                  </m:oMath>
                </a14:m>
                <a:r>
                  <a:rPr lang="en-US" sz="1900" dirty="0" smtClean="0"/>
                  <a:t>for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9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9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19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9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9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19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9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900" b="0" i="1" smtClean="0">
                        <a:latin typeface="Cambria Math"/>
                      </a:rPr>
                      <m:t>+</m:t>
                    </m:r>
                    <m:r>
                      <a:rPr lang="en-US" sz="1900" b="0" i="1" smtClean="0">
                        <a:latin typeface="Cambria Math"/>
                      </a:rPr>
                      <m:t>𝑥</m:t>
                    </m:r>
                    <m:r>
                      <a:rPr lang="en-US" sz="19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19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=−1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dirty="0" smtClean="0"/>
                  <a:t>is a factor.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or if the remainder is zero,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dirty="0" smtClean="0"/>
                  <a:t>is a factor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dirty="0" smtClean="0"/>
                  <a:t>a factor of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3" t="-2083" r="-3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/>
                  <a:t>: </a:t>
                </a:r>
                <a:r>
                  <a:rPr lang="en-US" i="1" dirty="0"/>
                  <a:t>Use synthetic division to show that “a” is a zero of the function P(x</a:t>
                </a:r>
                <a:r>
                  <a:rPr lang="en-US" i="1" dirty="0" smtClean="0"/>
                  <a:t>).</a:t>
                </a:r>
                <a:endParaRPr lang="en-US" i="1" dirty="0"/>
              </a:p>
              <a:p>
                <a:pPr marL="0" indent="0">
                  <a:buNone/>
                </a:pPr>
                <a:endParaRPr lang="en-US" sz="21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/>
                      </a:rPr>
                      <m:t>𝑃</m:t>
                    </m:r>
                    <m:r>
                      <a:rPr lang="en-US" sz="2100" i="1" dirty="0" smtClean="0">
                        <a:latin typeface="Cambria Math"/>
                      </a:rPr>
                      <m:t>(1) </m:t>
                    </m:r>
                  </m:oMath>
                </a14:m>
                <a:r>
                  <a:rPr lang="en-US" sz="2100" dirty="0" smtClean="0"/>
                  <a:t>for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1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1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1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1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1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1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1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1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100" b="0" i="1" smtClean="0">
                        <a:latin typeface="Cambria Math"/>
                      </a:rPr>
                      <m:t>+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1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=1, </m:t>
                    </m:r>
                  </m:oMath>
                </a14:m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−1) </m:t>
                    </m:r>
                  </m:oMath>
                </a14:m>
                <a:r>
                  <a:rPr lang="en-US" dirty="0" smtClean="0"/>
                  <a:t>is a factor.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(1)=0 </m:t>
                    </m:r>
                  </m:oMath>
                </a14:m>
                <a:r>
                  <a:rPr lang="en-US" dirty="0" smtClean="0"/>
                  <a:t>or if the remainder is zero,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−1) </m:t>
                    </m:r>
                  </m:oMath>
                </a14:m>
                <a:r>
                  <a:rPr lang="en-US" dirty="0" smtClean="0"/>
                  <a:t>is a factor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Is (x-1) a factor of 	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813" t="-2083" r="-3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15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Finding All Factors with Synthetic Division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Use synthetic division to find all the factors of each polynomial.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+84)÷(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−4)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+6)÷(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+2)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+7)÷(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97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Real World Connection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volume in cubic feet of a shipping carton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+10</m:t>
                    </m:r>
                  </m:oMath>
                </a14:m>
                <a:r>
                  <a:rPr lang="en-US" dirty="0" smtClean="0"/>
                  <a:t>.  The height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r>
                  <a:rPr lang="en-US" dirty="0" smtClean="0"/>
                  <a:t>.  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Find the other dimensions. Assume the length is greater than the width.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If the width of the carton is 4 feet, what are the other two dimensions?</a:t>
                </a:r>
              </a:p>
              <a:p>
                <a:pPr marL="514350" indent="-514350">
                  <a:buAutoNum type="alphaU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>V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𝑙𝑤h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be 3"/>
          <p:cNvSpPr/>
          <p:nvPr/>
        </p:nvSpPr>
        <p:spPr>
          <a:xfrm>
            <a:off x="1905000" y="4572000"/>
            <a:ext cx="1676400" cy="1447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7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907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Unit 3 – Section 3 “Long Division &amp; Synthetic Division”</vt:lpstr>
      <vt:lpstr>Elementary School Long Division</vt:lpstr>
      <vt:lpstr>Using Long Division</vt:lpstr>
      <vt:lpstr>Using Synthetic Division*</vt:lpstr>
      <vt:lpstr>Remainder Theorem</vt:lpstr>
      <vt:lpstr>Synthetic Division and the Remainder Theorem</vt:lpstr>
      <vt:lpstr>Synthetic Division and the Remainder Theorem</vt:lpstr>
      <vt:lpstr>Finding All Factors with Synthetic Division</vt:lpstr>
      <vt:lpstr>Real World Connection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6- Section 3 Dividing Polynomials</dc:title>
  <dc:creator>User</dc:creator>
  <cp:lastModifiedBy>User</cp:lastModifiedBy>
  <cp:revision>14</cp:revision>
  <dcterms:created xsi:type="dcterms:W3CDTF">2013-11-04T22:20:17Z</dcterms:created>
  <dcterms:modified xsi:type="dcterms:W3CDTF">2016-10-17T18:44:44Z</dcterms:modified>
</cp:coreProperties>
</file>