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 varScale="1">
        <p:scale>
          <a:sx n="81" d="100"/>
          <a:sy n="81" d="100"/>
        </p:scale>
        <p:origin x="-1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8910-F867-4832-A527-0A1E8637BF92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EAED14A-7FCC-4DCF-86BB-48F2604A40D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8910-F867-4832-A527-0A1E8637BF92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ED14A-7FCC-4DCF-86BB-48F2604A40D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EAED14A-7FCC-4DCF-86BB-48F2604A40D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8910-F867-4832-A527-0A1E8637BF92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8910-F867-4832-A527-0A1E8637BF92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EAED14A-7FCC-4DCF-86BB-48F2604A40D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8910-F867-4832-A527-0A1E8637BF92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EAED14A-7FCC-4DCF-86BB-48F2604A40D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2D48910-F867-4832-A527-0A1E8637BF92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ED14A-7FCC-4DCF-86BB-48F2604A40D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8910-F867-4832-A527-0A1E8637BF92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EAED14A-7FCC-4DCF-86BB-48F2604A40D8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8910-F867-4832-A527-0A1E8637BF92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EAED14A-7FCC-4DCF-86BB-48F2604A40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8910-F867-4832-A527-0A1E8637BF92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AED14A-7FCC-4DCF-86BB-48F2604A40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EAED14A-7FCC-4DCF-86BB-48F2604A40D8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8910-F867-4832-A527-0A1E8637BF92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EAED14A-7FCC-4DCF-86BB-48F2604A40D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2D48910-F867-4832-A527-0A1E8637BF92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2D48910-F867-4832-A527-0A1E8637BF92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EAED14A-7FCC-4DCF-86BB-48F2604A40D8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Objectives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To analyze the factored form of a polynomial.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Write a polynomial function from its zeros.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Analyze standard form of a polynomial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Unit 3 – </a:t>
            </a:r>
            <a:r>
              <a:rPr lang="en-US" smtClean="0"/>
              <a:t>Section </a:t>
            </a:r>
            <a:r>
              <a:rPr lang="en-US" smtClean="0"/>
              <a:t>5 </a:t>
            </a:r>
            <a:r>
              <a:rPr lang="en-US" dirty="0" smtClean="0"/>
              <a:t>“Evaluate and Graph Polynomial Functions”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42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Even Degree Function vs. Odd Degree Functions</a:t>
            </a:r>
            <a:endParaRPr lang="en-US" sz="2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Even Degree Function:</a:t>
                </a:r>
              </a:p>
              <a:p>
                <a:pPr marL="0" indent="0">
                  <a:buNone/>
                </a:pPr>
                <a:r>
                  <a:rPr lang="en-US" sz="2000" dirty="0" smtClean="0"/>
                  <a:t>Ex: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𝑦</m:t>
                    </m:r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 smtClean="0"/>
                  <a:t>, 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/>
                      </a:rPr>
                      <m:t>𝑦</m:t>
                    </m:r>
                    <m:r>
                      <a:rPr lang="en-US" sz="2000" b="0" i="1" dirty="0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b="0" i="1" dirty="0" smtClean="0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sz="2000" b="0" i="1" dirty="0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2000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latin typeface="Cambria Math"/>
                          </a:rPr>
                          <m:t>3</m:t>
                        </m:r>
                        <m:r>
                          <a:rPr lang="en-US" sz="2000" b="0" i="1" dirty="0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b="0" i="1" dirty="0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2000" b="0" i="1" dirty="0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sz="2000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2000" b="0" dirty="0" smtClean="0"/>
              </a:p>
              <a:p>
                <a:pPr marL="0" indent="0">
                  <a:buNone/>
                </a:pPr>
                <a:endParaRPr lang="en-US" sz="2000" b="0" dirty="0" smtClean="0"/>
              </a:p>
              <a:p>
                <a:r>
                  <a:rPr lang="en-US" sz="1200" dirty="0" smtClean="0"/>
                  <a:t>The graphs either extend from both up or both down.  </a:t>
                </a:r>
              </a:p>
              <a:p>
                <a:r>
                  <a:rPr lang="en-US" sz="1200" dirty="0" smtClean="0"/>
                  <a:t>If it does not cross the x-axis, it has imaginary roots.</a:t>
                </a:r>
              </a:p>
              <a:p>
                <a:r>
                  <a:rPr lang="en-US" sz="1200" dirty="0" smtClean="0"/>
                  <a:t>The general shape of an even function is the shape of the letter U. (as  shown in first graph below)</a:t>
                </a:r>
              </a:p>
              <a:p>
                <a:r>
                  <a:rPr lang="en-US" sz="1200" dirty="0" smtClean="0"/>
                  <a:t>If the leading coefficient is negative, than it is an upside down U. (as shown in the second graph below)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2568" t="-1042" r="-1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Odd Degree Function:</a:t>
                </a:r>
              </a:p>
              <a:p>
                <a:pPr marL="0" indent="0">
                  <a:buNone/>
                </a:pPr>
                <a:r>
                  <a:rPr lang="en-US" dirty="0" smtClean="0"/>
                  <a:t>Ex: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 smtClean="0"/>
                  <a:t>, 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𝑦</m:t>
                    </m:r>
                    <m:r>
                      <a:rPr lang="en-US" b="0" i="1" dirty="0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5</m:t>
                        </m:r>
                      </m:sup>
                    </m:sSup>
                    <m:r>
                      <a:rPr lang="en-US" b="0" i="1" dirty="0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  <m:r>
                          <a:rPr lang="en-US" b="0" i="1" dirty="0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sz="1200" dirty="0"/>
              </a:p>
              <a:p>
                <a:r>
                  <a:rPr lang="en-US" sz="1200" dirty="0" smtClean="0"/>
                  <a:t>Graph extends in opposite directions, one up/one down.</a:t>
                </a:r>
              </a:p>
              <a:p>
                <a:r>
                  <a:rPr lang="en-US" sz="1200" dirty="0" smtClean="0"/>
                  <a:t>The graph cross the x-axis at least once.</a:t>
                </a:r>
              </a:p>
              <a:p>
                <a:r>
                  <a:rPr lang="en-US" sz="1200" dirty="0" smtClean="0"/>
                  <a:t>The general shape of an even function is the shape of the letter S (but a little crooked) (Shown on the first graph below)</a:t>
                </a:r>
              </a:p>
              <a:p>
                <a:r>
                  <a:rPr lang="en-US" sz="1200" dirty="0" smtClean="0"/>
                  <a:t>If the leading coefficient is negative, that is a backwards S. (as shown on the second graph).</a:t>
                </a:r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 l="-2568" t="-10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9" y="4276436"/>
            <a:ext cx="20574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491" y="4267200"/>
            <a:ext cx="20574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Block Arc 16"/>
          <p:cNvSpPr/>
          <p:nvPr/>
        </p:nvSpPr>
        <p:spPr>
          <a:xfrm rot="10800000">
            <a:off x="697505" y="3549555"/>
            <a:ext cx="1219200" cy="2286000"/>
          </a:xfrm>
          <a:prstGeom prst="blockArc">
            <a:avLst>
              <a:gd name="adj1" fmla="val 10800000"/>
              <a:gd name="adj2" fmla="val 81244"/>
              <a:gd name="adj3" fmla="val 54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Block Arc 17"/>
          <p:cNvSpPr/>
          <p:nvPr/>
        </p:nvSpPr>
        <p:spPr>
          <a:xfrm>
            <a:off x="2880591" y="4876800"/>
            <a:ext cx="1219200" cy="2286000"/>
          </a:xfrm>
          <a:prstGeom prst="blockArc">
            <a:avLst>
              <a:gd name="adj1" fmla="val 10800000"/>
              <a:gd name="adj2" fmla="val 81244"/>
              <a:gd name="adj3" fmla="val 54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304145"/>
            <a:ext cx="20574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304145"/>
            <a:ext cx="20574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2" name="Curved Connector 21"/>
          <p:cNvCxnSpPr/>
          <p:nvPr/>
        </p:nvCxnSpPr>
        <p:spPr>
          <a:xfrm rot="10800000" flipV="1">
            <a:off x="5021696" y="4733636"/>
            <a:ext cx="1462808" cy="1142999"/>
          </a:xfrm>
          <a:prstGeom prst="curvedConnector3">
            <a:avLst>
              <a:gd name="adj1" fmla="val 50000"/>
            </a:avLst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urved Connector 24"/>
          <p:cNvCxnSpPr/>
          <p:nvPr/>
        </p:nvCxnSpPr>
        <p:spPr>
          <a:xfrm rot="10800000">
            <a:off x="7086600" y="4770581"/>
            <a:ext cx="1462808" cy="984346"/>
          </a:xfrm>
          <a:prstGeom prst="curvedConnector3">
            <a:avLst>
              <a:gd name="adj1" fmla="val 50000"/>
            </a:avLst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564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End Behavior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End behavior</a:t>
            </a:r>
            <a:r>
              <a:rPr lang="en-US" dirty="0" smtClean="0"/>
              <a:t>: </a:t>
            </a:r>
            <a:r>
              <a:rPr lang="en-US" i="1" dirty="0" smtClean="0"/>
              <a:t>Describes the left and right sides of the polynomial. 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 smtClean="0"/>
              <a:t>To determine end behavior: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is the degree of the polynomial?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(even, then U)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(odd, then S)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Is the leading coefficient positive or negative?</a:t>
            </a:r>
          </a:p>
          <a:p>
            <a:pPr marL="27432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(+, U/S)</a:t>
            </a:r>
          </a:p>
          <a:p>
            <a:pPr marL="27432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(-, upside down U/backwards S)</a:t>
            </a:r>
            <a:endParaRPr 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Graph the equations on the calculator. Determine the end behavior of the following functions.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1.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y</m:t>
                    </m:r>
                    <m:r>
                      <a:rPr lang="en-US" b="0" i="0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−3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+5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457200" indent="-457200">
                  <a:buAutoNum type="arabicPeriod" startAt="2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=−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+6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dirty="0" smtClean="0"/>
              </a:p>
              <a:p>
                <a:pPr marL="457200" indent="-457200">
                  <a:buAutoNum type="arabicPeriod" startAt="2"/>
                </a:pPr>
                <a:endParaRPr lang="en-US" dirty="0"/>
              </a:p>
              <a:p>
                <a:pPr marL="457200" indent="-457200">
                  <a:buAutoNum type="arabicPeriod" startAt="2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=−3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+4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+2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2"/>
                <a:stretch>
                  <a:fillRect l="-2568" t="-18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601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Finding the Multiplicity of a Zero</a:t>
            </a:r>
            <a:endParaRPr lang="en-US" sz="36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Multiplicity</a:t>
                </a:r>
                <a:r>
                  <a:rPr lang="en-US" dirty="0" smtClean="0"/>
                  <a:t>: </a:t>
                </a:r>
                <a:r>
                  <a:rPr lang="en-US" sz="2000" i="1" dirty="0" smtClean="0"/>
                  <a:t>A zero (or solution) is used more than once.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sz="2000" dirty="0" smtClean="0"/>
                  <a:t>Ex: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/>
                      </a:rPr>
                      <m:t>=(</m:t>
                    </m:r>
                    <m:r>
                      <a:rPr lang="en-US" sz="2000" b="0" i="1" smtClean="0">
                        <a:latin typeface="Cambria Math"/>
                      </a:rPr>
                      <m:t>𝑥</m:t>
                    </m:r>
                    <m:r>
                      <a:rPr lang="en-US" sz="2000" b="0" i="1" smtClean="0">
                        <a:latin typeface="Cambria Math"/>
                      </a:rPr>
                      <m:t>−2)(</m:t>
                    </m:r>
                    <m:r>
                      <a:rPr lang="en-US" sz="2000" b="0" i="1" smtClean="0">
                        <a:latin typeface="Cambria Math"/>
                      </a:rPr>
                      <m:t>𝑥</m:t>
                    </m:r>
                    <m:r>
                      <a:rPr lang="en-US" sz="2000" b="0" i="1" smtClean="0">
                        <a:latin typeface="Cambria Math"/>
                      </a:rPr>
                      <m:t>+1)</m:t>
                    </m:r>
                    <m:sSup>
                      <m:sSup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</a:rPr>
                          <m:t>(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/>
                          </a:rPr>
                          <m:t>−1)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=2, </m:t>
                      </m:r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=−1, </m:t>
                      </m:r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=1 </m:t>
                      </m:r>
                      <m:r>
                        <a:rPr lang="en-US" sz="2000" b="0" i="1" smtClean="0">
                          <a:latin typeface="Cambria Math"/>
                        </a:rPr>
                        <m:t>𝑚𝑢𝑙𝑡</m:t>
                      </m:r>
                      <m:r>
                        <a:rPr lang="en-US" sz="2000" b="0" i="1" smtClean="0">
                          <a:latin typeface="Cambria Math"/>
                        </a:rPr>
                        <m:t>. 2</m:t>
                      </m:r>
                    </m:oMath>
                  </m:oMathPara>
                </a14:m>
                <a:endParaRPr lang="en-US" sz="2000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sz="2000" dirty="0" smtClean="0"/>
                  <a:t>Ex: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</a:rPr>
                      <m:t>𝑥</m:t>
                    </m:r>
                    <m:sSup>
                      <m:sSup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</a:rPr>
                          <m:t>(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/>
                          </a:rPr>
                          <m:t>+3)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</a:rPr>
                          <m:t>(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/>
                          </a:rPr>
                          <m:t>−1)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=0,</m:t>
                      </m:r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=−3 </m:t>
                      </m:r>
                      <m:r>
                        <a:rPr lang="en-US" sz="2000" b="0" i="1" smtClean="0">
                          <a:latin typeface="Cambria Math"/>
                        </a:rPr>
                        <m:t>𝑚𝑢𝑙𝑡</m:t>
                      </m:r>
                      <m:r>
                        <a:rPr lang="en-US" sz="2000" b="0" i="1" smtClean="0">
                          <a:latin typeface="Cambria Math"/>
                        </a:rPr>
                        <m:t> 2, </m:t>
                      </m:r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=1 </m:t>
                      </m:r>
                      <m:r>
                        <a:rPr lang="en-US" sz="2000" b="0" i="1" smtClean="0">
                          <a:latin typeface="Cambria Math"/>
                        </a:rPr>
                        <m:t>𝑚𝑢𝑙𝑡</m:t>
                      </m:r>
                      <m:r>
                        <a:rPr lang="en-US" sz="2000" b="0" i="1" smtClean="0">
                          <a:latin typeface="Cambria Math"/>
                        </a:rPr>
                        <m:t> 3</m:t>
                      </m:r>
                    </m:oMath>
                  </m:oMathPara>
                </a14:m>
                <a:endParaRPr lang="en-US" sz="2000" dirty="0" smtClean="0"/>
              </a:p>
              <a:p>
                <a:pPr marL="0" indent="0">
                  <a:buNone/>
                </a:pPr>
                <a:endParaRPr lang="en-US" sz="1900" dirty="0"/>
              </a:p>
              <a:p>
                <a:pPr marL="0" indent="0">
                  <a:buNone/>
                </a:pPr>
                <a:r>
                  <a:rPr lang="en-US" sz="1900" dirty="0" smtClean="0"/>
                  <a:t>Multiplicity of 1 = </a:t>
                </a:r>
                <a:r>
                  <a:rPr lang="en-US" sz="1900" b="1" dirty="0" smtClean="0">
                    <a:solidFill>
                      <a:srgbClr val="FF0000"/>
                    </a:solidFill>
                  </a:rPr>
                  <a:t>cross</a:t>
                </a:r>
              </a:p>
              <a:p>
                <a:pPr marL="0" indent="0">
                  <a:buNone/>
                </a:pPr>
                <a:r>
                  <a:rPr lang="en-US" sz="1900" dirty="0" smtClean="0"/>
                  <a:t>Multiplicity of even numbers = </a:t>
                </a:r>
                <a:r>
                  <a:rPr lang="en-US" sz="1900" b="1" dirty="0" smtClean="0">
                    <a:solidFill>
                      <a:srgbClr val="00B050"/>
                    </a:solidFill>
                  </a:rPr>
                  <a:t>bounce</a:t>
                </a:r>
                <a:endParaRPr lang="en-US" sz="1900" b="1" dirty="0">
                  <a:solidFill>
                    <a:srgbClr val="00B050"/>
                  </a:solidFill>
                </a:endParaRPr>
              </a:p>
              <a:p>
                <a:pPr marL="0" indent="0">
                  <a:buNone/>
                </a:pPr>
                <a:r>
                  <a:rPr lang="en-US" sz="1900" dirty="0" smtClean="0"/>
                  <a:t>Multiplicity of odd numbers &gt;1 = </a:t>
                </a:r>
                <a:r>
                  <a:rPr lang="en-US" sz="1900" b="1" dirty="0" smtClean="0">
                    <a:solidFill>
                      <a:srgbClr val="0070C0"/>
                    </a:solidFill>
                  </a:rPr>
                  <a:t>wiggle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1813" t="-1432" r="-1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</a:t>
                </a:r>
                <a:r>
                  <a:rPr lang="en-US" sz="1800" i="1" dirty="0" smtClean="0"/>
                  <a:t> Solve each polynomial equation by factoring. List the multiplicity of each zero if its used more than once.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−4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+4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−6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+9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 l="-2568" t="-1042" r="-6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7722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Graphing Polynomial Functions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Steps</a:t>
            </a:r>
            <a:r>
              <a:rPr lang="en-US" dirty="0" smtClean="0"/>
              <a:t>:</a:t>
            </a:r>
          </a:p>
          <a:p>
            <a:pPr marL="514350" indent="-514350">
              <a:buAutoNum type="arabicPeriod"/>
            </a:pPr>
            <a:r>
              <a:rPr lang="en-US" dirty="0" smtClean="0"/>
              <a:t>Determine the degree of the polynomial.</a:t>
            </a:r>
          </a:p>
          <a:p>
            <a:pPr marL="1257300" lvl="3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If it’s even, it’s U shaped</a:t>
            </a:r>
          </a:p>
          <a:p>
            <a:pPr marL="1257300" lvl="3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If it’s odd, it’s S shaped</a:t>
            </a:r>
          </a:p>
          <a:p>
            <a:pPr marL="1257300" lvl="3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From Factored Form, count the # of x’s, (including the multiplicity)</a:t>
            </a:r>
          </a:p>
          <a:p>
            <a:pPr marL="1257300" lvl="3" indent="0">
              <a:buNone/>
            </a:pPr>
            <a:endParaRPr lang="en-US" dirty="0" smtClean="0"/>
          </a:p>
          <a:p>
            <a:pPr marL="514350" indent="-514350">
              <a:buAutoNum type="arabicPeriod" startAt="2"/>
            </a:pPr>
            <a:r>
              <a:rPr lang="en-US" dirty="0" smtClean="0"/>
              <a:t>Determine the leading coefficient.</a:t>
            </a:r>
          </a:p>
          <a:p>
            <a:pPr marL="1257300" lvl="3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If it’s positive it is either shaped as a U or an S.</a:t>
            </a:r>
          </a:p>
          <a:p>
            <a:pPr marL="1257300" lvl="3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If it’s negative, it is either shaped as a upside/down-U or backwards S.</a:t>
            </a:r>
          </a:p>
          <a:p>
            <a:pPr marL="1257300" lvl="3" indent="0">
              <a:buNone/>
            </a:pPr>
            <a:endParaRPr lang="en-US" dirty="0"/>
          </a:p>
          <a:p>
            <a:pPr marL="514350" indent="-514350">
              <a:buAutoNum type="arabicPeriod" startAt="3"/>
            </a:pPr>
            <a:r>
              <a:rPr lang="en-US" dirty="0" smtClean="0"/>
              <a:t>Determine the zeros and their multiplicity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2000" dirty="0" smtClean="0"/>
              <a:t>Multiplicity of 1 = </a:t>
            </a:r>
            <a:r>
              <a:rPr lang="en-US" sz="2000" b="1" dirty="0" smtClean="0">
                <a:solidFill>
                  <a:srgbClr val="FF0000"/>
                </a:solidFill>
              </a:rPr>
              <a:t>cross</a:t>
            </a:r>
          </a:p>
          <a:p>
            <a:pPr marL="0" indent="0">
              <a:buNone/>
            </a:pPr>
            <a:r>
              <a:rPr lang="en-US" sz="2000" dirty="0" smtClean="0"/>
              <a:t>	Multiplicity of even numbers = </a:t>
            </a:r>
            <a:r>
              <a:rPr lang="en-US" sz="2000" b="1" dirty="0" smtClean="0">
                <a:solidFill>
                  <a:srgbClr val="00B050"/>
                </a:solidFill>
              </a:rPr>
              <a:t>bounce</a:t>
            </a:r>
          </a:p>
          <a:p>
            <a:pPr marL="0" indent="0">
              <a:buNone/>
            </a:pPr>
            <a:r>
              <a:rPr lang="en-US" sz="2000" dirty="0" smtClean="0"/>
              <a:t>	Multiplicity of odd numbers &gt;1 = </a:t>
            </a:r>
            <a:r>
              <a:rPr lang="en-US" sz="2000" b="1" dirty="0" smtClean="0">
                <a:solidFill>
                  <a:srgbClr val="0070C0"/>
                </a:solidFill>
              </a:rPr>
              <a:t>wiggle</a:t>
            </a:r>
          </a:p>
          <a:p>
            <a:pPr marL="0" indent="0">
              <a:buNone/>
            </a:pPr>
            <a:endParaRPr lang="en-US" sz="2000" b="1" dirty="0">
              <a:solidFill>
                <a:srgbClr val="0070C0"/>
              </a:solidFill>
            </a:endParaRPr>
          </a:p>
          <a:p>
            <a:pPr marL="514350" indent="-514350">
              <a:buAutoNum type="arabicPeriod" startAt="4"/>
            </a:pPr>
            <a:r>
              <a:rPr lang="en-US" sz="2700" dirty="0" smtClean="0"/>
              <a:t>Graph the x-intercepts and draw shape.</a:t>
            </a:r>
            <a:r>
              <a:rPr lang="en-US" sz="2700" dirty="0"/>
              <a:t> </a:t>
            </a:r>
            <a:r>
              <a:rPr lang="en-US" sz="2700" dirty="0" smtClean="0"/>
              <a:t>(Do not worry about the maximum and minimum values).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8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55000" lnSpcReduction="20000"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Graph the following polynomials. If it’s in standard form, factor it first.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+1)(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−1)(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+3)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=−3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+18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−24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𝑦</m:t>
                    </m:r>
                    <m:r>
                      <a:rPr lang="en-US" sz="2200" b="0" i="1" smtClean="0">
                        <a:latin typeface="Cambria Math"/>
                      </a:rPr>
                      <m:t>=−</m:t>
                    </m:r>
                    <m:r>
                      <a:rPr lang="en-US" sz="2200" b="0" i="1" smtClean="0">
                        <a:latin typeface="Cambria Math"/>
                      </a:rPr>
                      <m:t>𝑥</m:t>
                    </m:r>
                    <m:r>
                      <a:rPr lang="en-US" sz="2200" b="0" i="1" smtClean="0">
                        <a:latin typeface="Cambria Math"/>
                      </a:rPr>
                      <m:t>(</m:t>
                    </m:r>
                    <m:r>
                      <a:rPr lang="en-US" sz="2200" b="0" i="1" smtClean="0">
                        <a:latin typeface="Cambria Math"/>
                      </a:rPr>
                      <m:t>𝑥</m:t>
                    </m:r>
                    <m:r>
                      <a:rPr lang="en-US" sz="2200" b="0" i="1" smtClean="0">
                        <a:latin typeface="Cambria Math"/>
                      </a:rPr>
                      <m:t>−2)</m:t>
                    </m:r>
                    <m:sSup>
                      <m:sSupPr>
                        <m:ctrlPr>
                          <a:rPr lang="en-US" sz="2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/>
                          </a:rPr>
                          <m:t>(</m:t>
                        </m:r>
                        <m:r>
                          <a:rPr lang="en-US" sz="22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200" b="0" i="1" smtClean="0">
                            <a:latin typeface="Cambria Math"/>
                          </a:rPr>
                          <m:t>+3)</m:t>
                        </m:r>
                      </m:e>
                      <m:sup>
                        <m:r>
                          <a:rPr lang="en-US" sz="22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sz="2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/>
                          </a:rPr>
                          <m:t>(</m:t>
                        </m:r>
                        <m:r>
                          <a:rPr lang="en-US" sz="22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200" b="0" i="1" smtClean="0">
                            <a:latin typeface="Cambria Math"/>
                          </a:rPr>
                          <m:t>−6)</m:t>
                        </m:r>
                      </m:e>
                      <m:sup>
                        <m:r>
                          <a:rPr lang="en-US" sz="2200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en-US" sz="2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/>
                          </a:rPr>
                          <m:t>(</m:t>
                        </m:r>
                        <m:r>
                          <a:rPr lang="en-US" sz="22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200" b="0" i="1" smtClean="0">
                            <a:latin typeface="Cambria Math"/>
                          </a:rPr>
                          <m:t>+1)</m:t>
                        </m:r>
                      </m:e>
                      <m:sup>
                        <m:r>
                          <a:rPr lang="en-US" sz="2200" b="0" i="1" smtClean="0">
                            <a:latin typeface="Cambria Math"/>
                          </a:rPr>
                          <m:t>10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+1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(2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−3)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9" name="Content Placeholder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2"/>
                <a:stretch>
                  <a:fillRect l="-453" t="-11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5016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Closing Questions</a:t>
            </a:r>
            <a:endParaRPr lang="en-US" sz="4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Respond to the following questions. Be prepared to discuss the answers with the class.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What is the difference between factored form and standard form?</a:t>
                </a:r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What are the differences between even and odd functions.</a:t>
                </a:r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Graph the function: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+4)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−3)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62" t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785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Announcements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Homework Assignments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2717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</TotalTime>
  <Words>728</Words>
  <Application>Microsoft Office PowerPoint</Application>
  <PresentationFormat>On-screen Show (4:3)</PresentationFormat>
  <Paragraphs>99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Unit 3 – Section 5 “Evaluate and Graph Polynomial Functions”</vt:lpstr>
      <vt:lpstr>Even Degree Function vs. Odd Degree Functions</vt:lpstr>
      <vt:lpstr>End Behavior</vt:lpstr>
      <vt:lpstr>Finding the Multiplicity of a Zero</vt:lpstr>
      <vt:lpstr>Graphing Polynomial Functions</vt:lpstr>
      <vt:lpstr>Closing Questions</vt:lpstr>
      <vt:lpstr>Homework Assignments</vt:lpstr>
    </vt:vector>
  </TitlesOfParts>
  <Company>Jeffco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 – Section 6 “Evaluate and Graph Polynomial Functions”</dc:title>
  <dc:creator>User</dc:creator>
  <cp:lastModifiedBy>User</cp:lastModifiedBy>
  <cp:revision>3</cp:revision>
  <dcterms:created xsi:type="dcterms:W3CDTF">2016-10-18T14:08:52Z</dcterms:created>
  <dcterms:modified xsi:type="dcterms:W3CDTF">2016-10-19T15:10:03Z</dcterms:modified>
</cp:coreProperties>
</file>