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61" r:id="rId5"/>
    <p:sldId id="258" r:id="rId6"/>
    <p:sldId id="259" r:id="rId7"/>
    <p:sldId id="263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1C1CB-9720-465E-B78B-B194C55E7761}" type="datetimeFigureOut">
              <a:rPr lang="en-US" smtClean="0"/>
              <a:t>11/13/2015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D214656-D5E9-4EEF-A43D-AE8429B744B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1C1CB-9720-465E-B78B-B194C55E7761}" type="datetimeFigureOut">
              <a:rPr lang="en-US" smtClean="0"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14656-D5E9-4EEF-A43D-AE8429B744B5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D214656-D5E9-4EEF-A43D-AE8429B744B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1C1CB-9720-465E-B78B-B194C55E7761}" type="datetimeFigureOut">
              <a:rPr lang="en-US" smtClean="0"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1C1CB-9720-465E-B78B-B194C55E7761}" type="datetimeFigureOut">
              <a:rPr lang="en-US" smtClean="0"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D214656-D5E9-4EEF-A43D-AE8429B744B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1C1CB-9720-465E-B78B-B194C55E7761}" type="datetimeFigureOut">
              <a:rPr lang="en-US" smtClean="0"/>
              <a:t>11/13/2015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D214656-D5E9-4EEF-A43D-AE8429B744B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721C1CB-9720-465E-B78B-B194C55E7761}" type="datetimeFigureOut">
              <a:rPr lang="en-US" smtClean="0"/>
              <a:t>11/13/2015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14656-D5E9-4EEF-A43D-AE8429B744B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1C1CB-9720-465E-B78B-B194C55E7761}" type="datetimeFigureOut">
              <a:rPr lang="en-US" smtClean="0"/>
              <a:t>11/13/2015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D214656-D5E9-4EEF-A43D-AE8429B744B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1C1CB-9720-465E-B78B-B194C55E7761}" type="datetimeFigureOut">
              <a:rPr lang="en-US" smtClean="0"/>
              <a:t>11/13/2015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D214656-D5E9-4EEF-A43D-AE8429B744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1C1CB-9720-465E-B78B-B194C55E7761}" type="datetimeFigureOut">
              <a:rPr lang="en-US" smtClean="0"/>
              <a:t>11/13/2015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214656-D5E9-4EEF-A43D-AE8429B744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D214656-D5E9-4EEF-A43D-AE8429B744B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1C1CB-9720-465E-B78B-B194C55E7761}" type="datetimeFigureOut">
              <a:rPr lang="en-US" smtClean="0"/>
              <a:t>11/13/2015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D214656-D5E9-4EEF-A43D-AE8429B744B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721C1CB-9720-465E-B78B-B194C55E7761}" type="datetimeFigureOut">
              <a:rPr lang="en-US" smtClean="0"/>
              <a:t>11/13/2015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721C1CB-9720-465E-B78B-B194C55E7761}" type="datetimeFigureOut">
              <a:rPr lang="en-US" smtClean="0"/>
              <a:t>11/13/2015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D214656-D5E9-4EEF-A43D-AE8429B744B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Objectives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To simplify sums and differences of radical expressions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To simplify products and quotients of radical expressions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Unit 4 – Section 2 </a:t>
            </a:r>
            <a:r>
              <a:rPr lang="en-US" smtClean="0"/>
              <a:t>“Operations of Radicals”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23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Operations of Radicals</a:t>
            </a:r>
            <a:endParaRPr lang="en-US" sz="5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Addition/Subtraction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Only add/subtract radicals with the same radicand.</a:t>
                </a:r>
              </a:p>
              <a:p>
                <a:pPr marL="0" indent="0">
                  <a:buNone/>
                </a:pPr>
                <a:endParaRPr lang="en-US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FF0000"/>
                    </a:solidFill>
                  </a:rPr>
                  <a:t>EX: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e>
                    </m:ra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e>
                    </m:ra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=2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b="0" i="1" dirty="0" smtClean="0">
                    <a:solidFill>
                      <a:srgbClr val="FF0000"/>
                    </a:solidFill>
                    <a:latin typeface="Cambria Math"/>
                  </a:rPr>
                  <a:t>     </a:t>
                </a:r>
              </a:p>
              <a:p>
                <a:pPr marL="0" indent="0">
                  <a:buNone/>
                </a:pPr>
                <a:endParaRPr lang="en-US" i="1" dirty="0" smtClean="0">
                  <a:solidFill>
                    <a:srgbClr val="FF0000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i="1" dirty="0" smtClean="0">
                    <a:solidFill>
                      <a:srgbClr val="FF0000"/>
                    </a:solidFill>
                    <a:latin typeface="Cambria Math"/>
                  </a:rPr>
                  <a:t>      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e>
                    </m:rad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e>
                    </m:rad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e>
                    </m:ra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smtClean="0"/>
                  <a:t>Multiplication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Any radicals can be multiplied together, they do not have to be the same.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FF0000"/>
                    </a:solidFill>
                  </a:rPr>
                  <a:t>EX:	</a:t>
                </a:r>
                <a14:m>
                  <m:oMath xmlns:m="http://schemas.openxmlformats.org/officeDocument/2006/math">
                    <m:r>
                      <a:rPr lang="en-US" b="1" i="0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e>
                    </m:rad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</m:e>
                    </m:rad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𝟏𝟓</m:t>
                        </m:r>
                      </m:e>
                    </m:rad>
                  </m:oMath>
                </a14:m>
                <a:endParaRPr lang="en-US" b="1" i="1" dirty="0" smtClean="0">
                  <a:solidFill>
                    <a:srgbClr val="FF0000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:endParaRPr lang="en-US" b="1" i="1" dirty="0" smtClean="0">
                  <a:solidFill>
                    <a:srgbClr val="FF0000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b="1" i="1" dirty="0">
                    <a:solidFill>
                      <a:srgbClr val="FF0000"/>
                    </a:solidFill>
                    <a:latin typeface="Cambria Math"/>
                  </a:rPr>
                  <a:t> </a:t>
                </a:r>
                <a:r>
                  <a:rPr lang="en-US" b="1" i="1" dirty="0" smtClean="0">
                    <a:solidFill>
                      <a:srgbClr val="FF0000"/>
                    </a:solidFill>
                    <a:latin typeface="Cambria Math"/>
                  </a:rPr>
                  <a:t>              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e>
                    </m:rad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e>
                    </m:rad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𝟑</m:t>
                    </m:r>
                  </m:oMath>
                </a14:m>
                <a:endParaRPr lang="en-US" b="1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1511" t="-19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Directions: Simplify each set of radicals. Do not use decimals.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50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+3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32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−5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18</m:t>
                        </m:r>
                      </m:e>
                    </m:rad>
                  </m:oMath>
                </a14:m>
                <a:endParaRPr lang="en-US" dirty="0" smtClean="0"/>
              </a:p>
              <a:p>
                <a:pPr marL="457200" indent="-457200">
                  <a:buAutoNum type="arabicPeriod"/>
                </a:pPr>
                <a:endParaRPr lang="en-US" dirty="0"/>
              </a:p>
              <a:p>
                <a:pPr marL="457200" indent="-457200">
                  <a:buAutoNum type="arabicPeriod"/>
                </a:pPr>
                <a:endParaRPr lang="en-US" dirty="0" smtClean="0"/>
              </a:p>
              <a:p>
                <a:pPr marL="457200" indent="-457200">
                  <a:buAutoNum type="arabicPeriod"/>
                </a:pPr>
                <a:endParaRPr lang="en-US" dirty="0" smtClean="0"/>
              </a:p>
              <a:p>
                <a:pPr marL="457200" indent="-457200">
                  <a:buAutoNum type="arabicPeriod"/>
                </a:pPr>
                <a:endParaRPr lang="en-US" dirty="0"/>
              </a:p>
              <a:p>
                <a:pPr marL="457200" indent="-457200">
                  <a:buAutoNum type="arabicPeriod"/>
                </a:pPr>
                <a:endParaRPr lang="en-US" dirty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20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45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+4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80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1511" t="-19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897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Double Distribution</a:t>
            </a:r>
            <a:endParaRPr lang="en-US" sz="5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 smtClean="0"/>
                  <a:t>Directions</a:t>
                </a:r>
                <a:r>
                  <a:rPr lang="en-US" sz="2400" dirty="0" smtClean="0"/>
                  <a:t>: </a:t>
                </a:r>
                <a:r>
                  <a:rPr lang="en-US" sz="2400" i="1" dirty="0" smtClean="0"/>
                  <a:t>Use double distribution to find the product of the radicals. Simplify the product.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6</m:t>
                            </m:r>
                          </m:e>
                        </m:rad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e>
                    </m:d>
                    <m:r>
                      <a:rPr lang="en-US" b="0" i="1" smtClean="0">
                        <a:latin typeface="Cambria Math"/>
                      </a:rPr>
                      <m:t>(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dirty="0" smtClean="0"/>
                  <a:t>)</a:t>
                </a:r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(2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+4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)(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+6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(12+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)(1−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147" t="-1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755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Multiplying Conjugates</a:t>
            </a:r>
            <a:endParaRPr lang="en-US" sz="4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876800" y="1447800"/>
                <a:ext cx="4038600" cy="468172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b="1" smtClean="0"/>
                  <a:t>Rule</a:t>
                </a:r>
                <a:r>
                  <a:rPr lang="en-US" sz="2000" smtClean="0"/>
                  <a:t>: </a:t>
                </a:r>
                <a:r>
                  <a:rPr lang="en-US" sz="2000" i="1" smtClean="0"/>
                  <a:t>Double distribute each pair of conjugates and simplify.</a:t>
                </a:r>
              </a:p>
              <a:p>
                <a:pPr marL="0" indent="0">
                  <a:buNone/>
                </a:pPr>
                <a:r>
                  <a:rPr lang="en-US" sz="2000" b="1" smtClean="0"/>
                  <a:t>Directions</a:t>
                </a:r>
                <a:r>
                  <a:rPr lang="en-US" sz="2000" dirty="0"/>
                  <a:t>: </a:t>
                </a:r>
                <a:r>
                  <a:rPr lang="en-US" sz="2000" i="1" dirty="0"/>
                  <a:t>Find the product of each pair </a:t>
                </a:r>
                <a:r>
                  <a:rPr lang="en-US" sz="2000" i="1" dirty="0" smtClean="0"/>
                  <a:t>of </a:t>
                </a:r>
                <a:r>
                  <a:rPr lang="en-US" sz="2000" i="1" dirty="0"/>
                  <a:t>conjugates.  Show all work.</a:t>
                </a:r>
              </a:p>
              <a:p>
                <a:pPr marL="0" indent="0">
                  <a:buNone/>
                </a:pPr>
                <a:endParaRPr lang="en-US" sz="2000" i="1" dirty="0" smtClean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(6+</m:t>
                    </m:r>
                    <m:rad>
                      <m:radPr>
                        <m:degHide m:val="on"/>
                        <m:ctrlPr>
                          <a:rPr lang="en-US" sz="2000" i="1" dirty="0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latin typeface="Cambria Math"/>
                          </a:rPr>
                          <m:t>3</m:t>
                        </m:r>
                      </m:e>
                    </m:rad>
                    <m:r>
                      <a:rPr lang="en-US" sz="2000" i="1">
                        <a:latin typeface="Cambria Math"/>
                      </a:rPr>
                      <m:t>)(6−</m:t>
                    </m:r>
                    <m:rad>
                      <m:radPr>
                        <m:degHide m:val="on"/>
                        <m:ctrlPr>
                          <a:rPr lang="en-US" sz="2000" i="1" dirty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latin typeface="Cambria Math"/>
                          </a:rPr>
                          <m:t>3</m:t>
                        </m:r>
                      </m:e>
                    </m:rad>
                    <m:r>
                      <a:rPr lang="en-US" sz="20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 smtClean="0"/>
                  <a:t>				</a:t>
                </a:r>
              </a:p>
              <a:p>
                <a:pPr marL="457200" indent="-457200">
                  <a:buAutoNum type="arabicPeriod"/>
                </a:pPr>
                <a:endParaRPr lang="en-US" sz="2000" dirty="0"/>
              </a:p>
              <a:p>
                <a:pPr marL="457200" indent="-457200">
                  <a:buAutoNum type="arabicPeriod"/>
                </a:pPr>
                <a:endParaRPr lang="en-US" sz="2000" dirty="0" smtClean="0"/>
              </a:p>
              <a:p>
                <a:pPr marL="457200" indent="-457200">
                  <a:buAutoNum type="arabicPeriod"/>
                </a:pPr>
                <a:r>
                  <a:rPr lang="en-US" sz="2000" dirty="0" smtClean="0"/>
                  <a:t>2.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(9−</m:t>
                    </m:r>
                    <m:rad>
                      <m:radPr>
                        <m:degHide m:val="on"/>
                        <m:ctrlPr>
                          <a:rPr lang="en-US" sz="20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latin typeface="Cambria Math"/>
                          </a:rPr>
                          <m:t>7</m:t>
                        </m:r>
                      </m:e>
                    </m:rad>
                    <m:r>
                      <a:rPr lang="en-US" sz="2000" i="1">
                        <a:latin typeface="Cambria Math"/>
                      </a:rPr>
                      <m:t>)(9+</m:t>
                    </m:r>
                    <m:rad>
                      <m:radPr>
                        <m:degHide m:val="on"/>
                        <m:ctrlPr>
                          <a:rPr lang="en-US" sz="20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latin typeface="Cambria Math"/>
                          </a:rPr>
                          <m:t>7</m:t>
                        </m:r>
                      </m:e>
                    </m:rad>
                    <m:r>
                      <a:rPr lang="en-US" sz="20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 smtClean="0"/>
                  <a:t>	</a:t>
                </a:r>
                <a:endParaRPr lang="en-US" sz="2000" i="1" dirty="0"/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876800" y="1447800"/>
                <a:ext cx="4038600" cy="4681728"/>
              </a:xfrm>
              <a:blipFill rotWithShape="1">
                <a:blip r:embed="rId2"/>
                <a:stretch>
                  <a:fillRect l="-1508" t="-781" r="-22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sz="half" idx="2"/>
              </p:nvPr>
            </p:nvSpPr>
            <p:spPr>
              <a:xfrm>
                <a:off x="304800" y="1524000"/>
                <a:ext cx="4038600" cy="468172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dirty="0"/>
                  <a:t>Conjucates</a:t>
                </a:r>
                <a:r>
                  <a:rPr lang="en-US" dirty="0"/>
                  <a:t>: </a:t>
                </a:r>
                <a:r>
                  <a:rPr lang="en-US" i="1" dirty="0"/>
                  <a:t>A pair of radical expressions in which the only difference is the “</a:t>
                </a:r>
                <a:r>
                  <a:rPr lang="en-US" b="1" i="1" dirty="0">
                    <a:solidFill>
                      <a:srgbClr val="FF0000"/>
                    </a:solidFill>
                  </a:rPr>
                  <a:t>+</a:t>
                </a:r>
                <a:r>
                  <a:rPr lang="en-US" i="1" dirty="0"/>
                  <a:t>” and “</a:t>
                </a:r>
                <a:r>
                  <a:rPr lang="en-US" b="1" i="1" dirty="0">
                    <a:solidFill>
                      <a:srgbClr val="FF0000"/>
                    </a:solidFill>
                  </a:rPr>
                  <a:t>-</a:t>
                </a:r>
                <a:r>
                  <a:rPr lang="en-US" i="1" dirty="0"/>
                  <a:t>” sign.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EX: 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1</m:t>
                    </m:r>
                    <m:r>
                      <a:rPr lang="en-US" b="1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/>
                          </a:rPr>
                          <m:t>3</m:t>
                        </m:r>
                      </m:e>
                    </m:rad>
                    <m:r>
                      <a:rPr lang="en-US" i="1">
                        <a:latin typeface="Cambria Math"/>
                      </a:rPr>
                      <m:t>,  1</m:t>
                    </m:r>
                    <m:r>
                      <a:rPr lang="en-US" b="1" i="1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EX: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/>
                          </a:rPr>
                          <m:t>2</m:t>
                        </m:r>
                      </m:e>
                    </m:rad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/>
                          </a:rPr>
                          <m:t>5</m:t>
                        </m:r>
                      </m:e>
                    </m:rad>
                    <m:r>
                      <a:rPr lang="en-US" i="1">
                        <a:latin typeface="Cambria Math"/>
                      </a:rPr>
                      <m:t>,  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/>
                          </a:rPr>
                          <m:t>2</m:t>
                        </m:r>
                      </m:e>
                    </m:rad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/>
                          </a:rPr>
                          <m:t>5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304800" y="1524000"/>
                <a:ext cx="4038600" cy="4681728"/>
              </a:xfrm>
              <a:blipFill rotWithShape="1">
                <a:blip r:embed="rId3"/>
                <a:stretch>
                  <a:fillRect l="-2413" t="-1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576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Division with Conjugates</a:t>
            </a:r>
            <a:endParaRPr lang="en-US" sz="4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Conjucates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A pair of radical expressions in which the only difference is the “</a:t>
                </a:r>
                <a:r>
                  <a:rPr lang="en-US" b="1" i="1" dirty="0" smtClean="0">
                    <a:solidFill>
                      <a:srgbClr val="FF0000"/>
                    </a:solidFill>
                  </a:rPr>
                  <a:t>+</a:t>
                </a:r>
                <a:r>
                  <a:rPr lang="en-US" i="1" dirty="0" smtClean="0"/>
                  <a:t>” and “</a:t>
                </a:r>
                <a:r>
                  <a:rPr lang="en-US" b="1" i="1" dirty="0" smtClean="0">
                    <a:solidFill>
                      <a:srgbClr val="FF0000"/>
                    </a:solidFill>
                  </a:rPr>
                  <a:t>-</a:t>
                </a:r>
                <a:r>
                  <a:rPr lang="en-US" i="1" dirty="0" smtClean="0"/>
                  <a:t>” sign.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EX: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1</m:t>
                    </m:r>
                    <m:r>
                      <a:rPr lang="en-US" b="1" i="0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,  1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EX: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</m:ra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,  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</m:ra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2568" t="-1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b="1" dirty="0" smtClean="0"/>
                  <a:t>Steps</a:t>
                </a:r>
                <a:r>
                  <a:rPr lang="en-US" sz="2000" dirty="0" smtClean="0"/>
                  <a:t>: </a:t>
                </a:r>
              </a:p>
              <a:p>
                <a:pPr marL="514350" indent="-514350">
                  <a:buAutoNum type="arabicParenBoth"/>
                </a:pPr>
                <a:r>
                  <a:rPr lang="en-US" sz="1600" i="1" dirty="0" smtClean="0"/>
                  <a:t>Multiply the top and bottom by the conjugate of the denominator.</a:t>
                </a:r>
              </a:p>
              <a:p>
                <a:pPr marL="514350" indent="-514350">
                  <a:buAutoNum type="arabicParenBoth"/>
                </a:pPr>
                <a:r>
                  <a:rPr lang="en-US" sz="1600" i="1" dirty="0" smtClean="0"/>
                  <a:t>Simplify the top and bottom.</a:t>
                </a:r>
              </a:p>
              <a:p>
                <a:pPr marL="514350" indent="-514350">
                  <a:buAutoNum type="arabicParenBoth"/>
                </a:pPr>
                <a:r>
                  <a:rPr lang="en-US" sz="1600" i="1" dirty="0" smtClean="0"/>
                  <a:t>Reduce fractions if necessary</a:t>
                </a:r>
                <a:r>
                  <a:rPr lang="en-US" sz="2000" dirty="0" smtClean="0"/>
                  <a:t>.</a:t>
                </a:r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dirty="0" smtClean="0"/>
                  <a:t>	EX: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  <m:r>
                          <a:rPr lang="en-US" b="0" i="1" smtClean="0">
                            <a:latin typeface="Cambria Math"/>
                          </a:rPr>
                          <m:t>+2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  <m:r>
                          <a:rPr lang="en-US" b="0" i="1" smtClean="0">
                            <a:latin typeface="Cambria Math"/>
                          </a:rPr>
                          <m:t>−5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1662" t="-7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3"/>
              <p:cNvSpPr txBox="1">
                <a:spLocks/>
              </p:cNvSpPr>
              <p:nvPr/>
            </p:nvSpPr>
            <p:spPr>
              <a:xfrm>
                <a:off x="304800" y="1371600"/>
                <a:ext cx="4038600" cy="4681728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27432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/>
                  <a:buChar char=""/>
                  <a:defRPr kumimoji="0" sz="2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48640" indent="-27432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/>
                  <a:buChar char=""/>
                  <a:defRPr kumimoji="0" sz="2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8229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SzPct val="75000"/>
                  <a:buFont typeface="Wingdings 2"/>
                  <a:buChar char="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972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SzPct val="70000"/>
                  <a:buFont typeface="Wingdings"/>
                  <a:buChar char=""/>
                  <a:defRPr kumimoji="0" sz="20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-228600" algn="l" rtl="0" eaLnBrk="1" latinLnBrk="0" hangingPunct="1">
                  <a:spcBef>
                    <a:spcPct val="20000"/>
                  </a:spcBef>
                  <a:buClr>
                    <a:schemeClr val="accent5"/>
                  </a:buClr>
                  <a:buFontTx/>
                  <a:buChar char="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45920" indent="-182880" algn="l" rtl="0" eaLnBrk="1" latinLnBrk="0" hangingPunct="1">
                  <a:spcBef>
                    <a:spcPct val="20000"/>
                  </a:spcBef>
                  <a:buClr>
                    <a:schemeClr val="accent6"/>
                  </a:buClr>
                  <a:buSzPct val="80000"/>
                  <a:buFont typeface="Wingdings 2"/>
                  <a:buChar char="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90000"/>
                  <a:buChar char="•"/>
                  <a:defRPr kumimoji="0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03120" indent="-182880" algn="l" rtl="0" eaLnBrk="1" latinLnBrk="0" hangingPunct="1">
                  <a:spcBef>
                    <a:spcPct val="20000"/>
                  </a:spcBef>
                  <a:buClr>
                    <a:schemeClr val="accent4">
                      <a:shade val="75000"/>
                    </a:schemeClr>
                  </a:buClr>
                  <a:buChar char="•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3774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shade val="75000"/>
                    </a:schemeClr>
                  </a:buClr>
                  <a:buSzPct val="90000"/>
                  <a:buChar char="•"/>
                  <a:defRPr kumimoji="0" sz="1400" kern="1200" cap="all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 2"/>
                  <a:buNone/>
                </a:pPr>
                <a:r>
                  <a:rPr lang="en-US" b="1" dirty="0" smtClean="0"/>
                  <a:t>Conjucates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A pair of radical expressions in which the only difference is the “</a:t>
                </a:r>
                <a:r>
                  <a:rPr lang="en-US" b="1" i="1" dirty="0" smtClean="0">
                    <a:solidFill>
                      <a:srgbClr val="FF0000"/>
                    </a:solidFill>
                  </a:rPr>
                  <a:t>+</a:t>
                </a:r>
                <a:r>
                  <a:rPr lang="en-US" i="1" dirty="0" smtClean="0"/>
                  <a:t>” and “</a:t>
                </a:r>
                <a:r>
                  <a:rPr lang="en-US" b="1" i="1" dirty="0" smtClean="0">
                    <a:solidFill>
                      <a:srgbClr val="FF0000"/>
                    </a:solidFill>
                  </a:rPr>
                  <a:t>-</a:t>
                </a:r>
                <a:r>
                  <a:rPr lang="en-US" i="1" dirty="0" smtClean="0"/>
                  <a:t>” sign.</a:t>
                </a:r>
              </a:p>
              <a:p>
                <a:pPr marL="0" indent="0">
                  <a:buFont typeface="Wingdings 2"/>
                  <a:buNone/>
                </a:pPr>
                <a:endParaRPr lang="en-US" dirty="0"/>
              </a:p>
              <a:p>
                <a:pPr marL="0" indent="0">
                  <a:buFont typeface="Wingdings 2"/>
                  <a:buNone/>
                </a:pPr>
                <a:r>
                  <a:rPr lang="en-US" dirty="0" smtClean="0"/>
                  <a:t>EX:  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/>
                      </a:rPr>
                      <m:t>1</m:t>
                    </m:r>
                    <m:r>
                      <a:rPr lang="en-US" b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i="1" smtClean="0">
                            <a:latin typeface="Cambria Math"/>
                          </a:rPr>
                          <m:t>3</m:t>
                        </m:r>
                      </m:e>
                    </m:rad>
                    <m:r>
                      <a:rPr lang="en-US" i="1" smtClean="0">
                        <a:latin typeface="Cambria Math"/>
                      </a:rPr>
                      <m:t>,  1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i="1" smtClean="0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endParaRPr lang="en-US" dirty="0" smtClean="0"/>
              </a:p>
              <a:p>
                <a:pPr marL="0" indent="0">
                  <a:buFont typeface="Wingdings 2"/>
                  <a:buNone/>
                </a:pPr>
                <a:endParaRPr lang="en-US" dirty="0"/>
              </a:p>
              <a:p>
                <a:pPr marL="0" indent="0">
                  <a:buFont typeface="Wingdings 2"/>
                  <a:buNone/>
                </a:pPr>
                <a:r>
                  <a:rPr lang="en-US" dirty="0" smtClean="0"/>
                  <a:t>EX: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e>
                    </m:rad>
                    <m:r>
                      <a:rPr lang="en-US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i="1" smtClean="0">
                            <a:latin typeface="Cambria Math"/>
                          </a:rPr>
                          <m:t>5</m:t>
                        </m:r>
                      </m:e>
                    </m:rad>
                    <m:r>
                      <a:rPr lang="en-US" i="1" smtClean="0">
                        <a:latin typeface="Cambria Math"/>
                      </a:rPr>
                      <m:t>,  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e>
                    </m:rad>
                    <m:r>
                      <a:rPr lang="en-US" i="1" smtClean="0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i="1" smtClean="0">
                            <a:latin typeface="Cambria Math"/>
                          </a:rPr>
                          <m:t>5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371600"/>
                <a:ext cx="4038600" cy="4681728"/>
              </a:xfrm>
              <a:prstGeom prst="rect">
                <a:avLst/>
              </a:prstGeom>
              <a:blipFill rotWithShape="1">
                <a:blip r:embed="rId4"/>
                <a:stretch>
                  <a:fillRect l="-2413" t="-1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131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Cluster Examples</a:t>
            </a:r>
            <a:endParaRPr lang="en-US" sz="5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Simplify the radicals. Show all work.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	</a:t>
                </a:r>
                <a:r>
                  <a:rPr lang="en-US" sz="3600" dirty="0" smtClean="0"/>
                  <a:t>1.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1+2</m:t>
                        </m:r>
                        <m:rad>
                          <m:radPr>
                            <m:degHide m:val="on"/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3600" b="0" i="1" smtClean="0">
                                <a:latin typeface="Cambria Math"/>
                              </a:rPr>
                              <m:t>5</m:t>
                            </m:r>
                          </m:e>
                        </m:rad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6−</m:t>
                        </m:r>
                        <m:rad>
                          <m:radPr>
                            <m:degHide m:val="on"/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3600" b="0" i="1" smtClean="0">
                                <a:latin typeface="Cambria Math"/>
                              </a:rPr>
                              <m:t>5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3600" dirty="0" smtClean="0"/>
                  <a:t>			2.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1−</m:t>
                        </m:r>
                        <m:rad>
                          <m:radPr>
                            <m:degHide m:val="on"/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3600" b="0" i="1" smtClean="0">
                                <a:latin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6+5</m:t>
                        </m:r>
                        <m:rad>
                          <m:radPr>
                            <m:degHide m:val="on"/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3600" b="0" i="1" smtClean="0">
                                <a:latin typeface="Cambria Math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109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Closing Questions</a:t>
            </a:r>
            <a:endParaRPr lang="en-US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Directions: Respond to the following questions. Be prepared to discuss your answers with the class.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What are conjugates?</a:t>
                </a:r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What is the rule for adding/subtracting radicals together?</a:t>
                </a:r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What is the shortcut to multiplying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</m:rad>
                    <m:r>
                      <a:rPr lang="en-US" i="1" smtClean="0">
                        <a:latin typeface="Cambria Math"/>
                        <a:ea typeface="Cambria Math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dirty="0" smtClean="0"/>
                  <a:t>?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483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5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135</TotalTime>
  <Words>431</Words>
  <Application>Microsoft Office PowerPoint</Application>
  <PresentationFormat>On-screen Show (4:3)</PresentationFormat>
  <Paragraphs>79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Unit 4 – Section 2 “Operations of Radicals”</vt:lpstr>
      <vt:lpstr>Operations of Radicals</vt:lpstr>
      <vt:lpstr>Double Distribution</vt:lpstr>
      <vt:lpstr>Multiplying Conjugates</vt:lpstr>
      <vt:lpstr>Division with Conjugates</vt:lpstr>
      <vt:lpstr>Cluster Examples</vt:lpstr>
      <vt:lpstr>Closing Questions</vt:lpstr>
      <vt:lpstr>Homework 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 – Section 3 “Binomials Radical Expressions”</dc:title>
  <dc:creator>Authorized User</dc:creator>
  <cp:lastModifiedBy>User</cp:lastModifiedBy>
  <cp:revision>14</cp:revision>
  <dcterms:created xsi:type="dcterms:W3CDTF">2010-09-22T13:55:45Z</dcterms:created>
  <dcterms:modified xsi:type="dcterms:W3CDTF">2015-11-13T19:44:47Z</dcterms:modified>
</cp:coreProperties>
</file>