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1" r:id="rId4"/>
    <p:sldId id="264" r:id="rId5"/>
    <p:sldId id="263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8ABDE-EE88-44DD-ADBD-B2F4AFBE333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C7A9C-D32F-4FCD-AEEE-E6A468F8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06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057755-50CD-40E3-AF26-991713463573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65FA30-9DAD-4A5B-84F3-71A299AC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7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5FA30-9DAD-4A5B-84F3-71A299ACA0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4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To solve </a:t>
            </a:r>
            <a:r>
              <a:rPr lang="en-US" dirty="0" smtClean="0">
                <a:solidFill>
                  <a:schemeClr val="tx1"/>
                </a:solidFill>
              </a:rPr>
              <a:t>Natural Log </a:t>
            </a:r>
            <a:r>
              <a:rPr lang="en-US" dirty="0" smtClean="0">
                <a:solidFill>
                  <a:schemeClr val="tx1"/>
                </a:solidFill>
              </a:rPr>
              <a:t>equations.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 solve logarithmic equations.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5 – </a:t>
            </a:r>
            <a:r>
              <a:rPr lang="en-US" dirty="0" smtClean="0"/>
              <a:t>Section 3 “Solving Logarithms and Natural Log Equations”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Solving Logarithmic Equations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Steps</a:t>
                </a:r>
                <a:r>
                  <a:rPr lang="en-US" dirty="0" smtClean="0"/>
                  <a:t>:</a:t>
                </a:r>
              </a:p>
              <a:p>
                <a:pPr marL="514350" indent="-514350">
                  <a:buAutoNum type="arabicPeriod"/>
                </a:pPr>
                <a:r>
                  <a:rPr lang="en-US" i="1" dirty="0" smtClean="0"/>
                  <a:t>Write equation in exponential form: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𝒍𝒐𝒈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𝒃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</m:oMath>
                </a14:m>
                <a:r>
                  <a:rPr lang="en-US" b="1" dirty="0" smtClean="0">
                    <a:sym typeface="Wingdings" pitchFamily="2" charset="2"/>
                  </a:rPr>
                  <a:t>   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sym typeface="Wingdings" pitchFamily="2" charset="2"/>
                      </a:rPr>
                      <m:t>𝒚</m:t>
                    </m:r>
                    <m:r>
                      <a:rPr lang="en-US" b="1" i="1" smtClean="0">
                        <a:latin typeface="Cambria Math"/>
                        <a:sym typeface="Wingdings" pitchFamily="2" charset="2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sym typeface="Wingdings" pitchFamily="2" charset="2"/>
                          </a:rPr>
                          <m:t>𝒃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sym typeface="Wingdings" pitchFamily="2" charset="2"/>
                          </a:rPr>
                          <m:t>𝒙</m:t>
                        </m:r>
                      </m:sup>
                    </m:sSup>
                  </m:oMath>
                </a14:m>
                <a:endParaRPr lang="en-US" b="1" dirty="0" smtClean="0"/>
              </a:p>
              <a:p>
                <a:pPr marL="514350" indent="-514350">
                  <a:buAutoNum type="arabicPeriod"/>
                </a:pPr>
                <a:r>
                  <a:rPr lang="en-US" i="1" dirty="0" smtClean="0"/>
                  <a:t>Solve.</a:t>
                </a:r>
                <a:endParaRPr lang="en-US" dirty="0"/>
              </a:p>
              <a:p>
                <a:pPr marL="514350" indent="-514350">
                  <a:buAutoNum type="arabicPeriod"/>
                </a:pPr>
                <a:endParaRPr lang="en-US" i="1" dirty="0"/>
              </a:p>
              <a:p>
                <a:pPr marL="514350" indent="-514350">
                  <a:buAutoNum type="arabicPeriod"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dirty="0" smtClean="0"/>
                  <a:t>Hint: Use 10 as the base!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Solve each equation.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7−2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=−1</m:t>
                        </m:r>
                      </m:e>
                    </m:func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=4</m:t>
                        </m:r>
                      </m:e>
                    </m:func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+2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=2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266" t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598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Using Logarithmic Properties to Solve Equations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Steps</a:t>
                </a:r>
                <a:r>
                  <a:rPr lang="en-US" dirty="0" smtClean="0"/>
                  <a:t>:</a:t>
                </a:r>
              </a:p>
              <a:p>
                <a:pPr marL="514350" indent="-514350">
                  <a:buAutoNum type="arabicPeriod"/>
                </a:pPr>
                <a:r>
                  <a:rPr lang="en-US" sz="2400" i="1" dirty="0" smtClean="0"/>
                  <a:t>Write as a single log.</a:t>
                </a:r>
              </a:p>
              <a:p>
                <a:pPr marL="514350" indent="-514350">
                  <a:buAutoNum type="arabicPeriod"/>
                </a:pPr>
                <a:r>
                  <a:rPr lang="en-US" sz="2400" i="1" dirty="0" smtClean="0"/>
                  <a:t>Rewrite in exponential form with base 10 (that’s the common log)</a:t>
                </a:r>
              </a:p>
              <a:p>
                <a:pPr marL="514350" indent="-514350">
                  <a:buAutoNum type="arabicPeriod"/>
                </a:pPr>
                <a:r>
                  <a:rPr lang="en-US" sz="2400" i="1" dirty="0" smtClean="0"/>
                  <a:t>Solve.</a:t>
                </a:r>
              </a:p>
              <a:p>
                <a:pPr marL="514350" indent="-514350">
                  <a:buAutoNum type="arabicPeriod"/>
                </a:pPr>
                <a:endParaRPr lang="en-US" sz="2400" i="1" dirty="0"/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FF0000"/>
                    </a:solidFill>
                  </a:rPr>
                  <a:t>Multiplication</a:t>
                </a:r>
                <a:r>
                  <a:rPr lang="en-US" sz="2400" dirty="0">
                    <a:solidFill>
                      <a:srgbClr val="FF0000"/>
                    </a:solidFill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𝑀𝑁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B0F0"/>
                    </a:solidFill>
                  </a:rPr>
                  <a:t>Division</a:t>
                </a:r>
                <a:r>
                  <a:rPr lang="en-US" sz="2400" dirty="0">
                    <a:solidFill>
                      <a:srgbClr val="00B0F0"/>
                    </a:solidFill>
                  </a:rPr>
                  <a:t>:</a:t>
                </a:r>
                <a:endParaRPr lang="en-US" sz="2400" i="1" dirty="0">
                  <a:solidFill>
                    <a:srgbClr val="00B0F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f>
                        <m:fPr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sz="2400" i="1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B0F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sz="2400" i="1">
                          <a:solidFill>
                            <a:srgbClr val="00B0F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B0F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B050"/>
                    </a:solidFill>
                  </a:rPr>
                  <a:t>Exponent</a:t>
                </a:r>
                <a:r>
                  <a:rPr lang="en-US" sz="2400" dirty="0">
                    <a:solidFill>
                      <a:srgbClr val="00B05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rgbClr val="00B050"/>
                    </a:solidFill>
                  </a:rPr>
                  <a:t>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400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sz="2400" i="1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sz="2400" i="1">
                        <a:solidFill>
                          <a:srgbClr val="00B050"/>
                        </a:solidFill>
                        <a:latin typeface="Cambria Math"/>
                      </a:rPr>
                      <m:t>𝑀</m:t>
                    </m:r>
                  </m:oMath>
                </a14:m>
                <a:endParaRPr lang="en-US" sz="24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sz="24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3"/>
                <a:stretch>
                  <a:fillRect l="-1511" t="-19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800600" y="1447800"/>
                <a:ext cx="4038600" cy="4681728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sz="2800" b="1" dirty="0" smtClean="0"/>
                  <a:t>Directions</a:t>
                </a:r>
                <a:r>
                  <a:rPr lang="en-US" sz="2800" dirty="0" smtClean="0"/>
                  <a:t>: </a:t>
                </a:r>
                <a:r>
                  <a:rPr lang="en-US" sz="2800" i="1" dirty="0" smtClean="0"/>
                  <a:t>Solve each equation using properties of Logarithms.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6</m:t>
                            </m:r>
                          </m:e>
                        </m:d>
                      </m:e>
                    </m:func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sz="2800" b="0" i="1" smtClean="0">
                        <a:latin typeface="Cambria Math"/>
                      </a:rPr>
                      <m:t>=−2</m:t>
                    </m:r>
                  </m:oMath>
                </a14:m>
                <a:endParaRPr lang="en-US" sz="2800" b="0" dirty="0" smtClean="0"/>
              </a:p>
              <a:p>
                <a:pPr marL="514350" indent="-514350">
                  <a:buAutoNum type="arabicPeriod"/>
                </a:pPr>
                <a:endParaRPr lang="en-US" sz="280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2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e>
                    </m:func>
                    <m:r>
                      <a:rPr lang="en-US" sz="2800" b="0" i="1" smtClean="0">
                        <a:latin typeface="Cambria Math"/>
                      </a:rPr>
                      <m:t>=5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AutoNum type="arabicPeriod"/>
                </a:pPr>
                <a:endParaRPr lang="en-US" sz="280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4=2</m:t>
                            </m:r>
                          </m:e>
                        </m:func>
                      </m:e>
                    </m:func>
                  </m:oMath>
                </a14:m>
                <a:endParaRPr lang="en-US" sz="2800" dirty="0" smtClean="0"/>
              </a:p>
              <a:p>
                <a:pPr marL="514350" indent="-514350">
                  <a:buAutoNum type="arabicPeriod"/>
                </a:pPr>
                <a:endParaRPr lang="en-US" sz="280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300" b="0" i="1" smtClean="0">
                            <a:latin typeface="Cambria Math"/>
                          </a:rPr>
                          <m:t>6</m:t>
                        </m:r>
                      </m:sub>
                    </m:sSub>
                    <m:d>
                      <m:dPr>
                        <m:ctrlPr>
                          <a:rPr lang="en-US" sz="23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300" b="0" i="1" smtClean="0">
                            <a:latin typeface="Cambria Math"/>
                          </a:rPr>
                          <m:t>3</m:t>
                        </m:r>
                        <m:r>
                          <a:rPr lang="en-US" sz="23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300" b="0" i="1" smtClean="0">
                            <a:latin typeface="Cambria Math"/>
                          </a:rPr>
                          <m:t>+14</m:t>
                        </m:r>
                      </m:e>
                    </m:d>
                    <m:r>
                      <a:rPr lang="en-US" sz="23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3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300" b="0" i="1" smtClean="0"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lang="en-US" sz="2300" b="0" i="1" smtClean="0">
                        <a:latin typeface="Cambria Math"/>
                      </a:rPr>
                      <m:t> 5=</m:t>
                    </m:r>
                    <m:sSub>
                      <m:sSubPr>
                        <m:ctrlPr>
                          <a:rPr lang="en-US" sz="23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300" b="0" i="1" smtClean="0"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lang="en-US" sz="2300" b="0" i="1" smtClean="0">
                        <a:latin typeface="Cambria Math"/>
                      </a:rPr>
                      <m:t> 2</m:t>
                    </m:r>
                    <m:r>
                      <a:rPr lang="en-US" sz="23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300" dirty="0" smtClean="0"/>
              </a:p>
              <a:p>
                <a:pPr marL="514350" indent="-514350">
                  <a:buAutoNum type="arabicPeriod"/>
                </a:pPr>
                <a:endParaRPr lang="en-US" sz="2300" dirty="0"/>
              </a:p>
              <a:p>
                <a:pPr marL="514350" indent="-514350">
                  <a:buAutoNum type="arabicPeriod"/>
                </a:pPr>
                <a:endParaRPr lang="en-US" sz="2300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3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300" b="0" i="1" smtClean="0">
                            <a:latin typeface="Cambria Math"/>
                          </a:rPr>
                          <m:t>9</m:t>
                        </m:r>
                      </m:sub>
                    </m:sSub>
                    <m:r>
                      <a:rPr lang="en-US" sz="2300" b="0" i="1" smtClean="0">
                        <a:latin typeface="Cambria Math"/>
                      </a:rPr>
                      <m:t> </m:t>
                    </m:r>
                    <m:r>
                      <a:rPr lang="en-US" sz="2300" b="0" i="1" smtClean="0">
                        <a:latin typeface="Cambria Math"/>
                      </a:rPr>
                      <m:t>𝑥</m:t>
                    </m:r>
                    <m:r>
                      <a:rPr lang="en-US" sz="23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3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300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300" b="0" i="1" smtClean="0">
                            <a:latin typeface="Cambria Math"/>
                          </a:rPr>
                          <m:t>9</m:t>
                        </m:r>
                      </m:sub>
                    </m:sSub>
                    <m:r>
                      <a:rPr lang="en-US" sz="2300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sz="23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3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300" b="0" i="1" smtClean="0">
                            <a:latin typeface="Cambria Math"/>
                          </a:rPr>
                          <m:t>−8</m:t>
                        </m:r>
                      </m:e>
                    </m:d>
                    <m:r>
                      <a:rPr lang="en-US" sz="2300" b="0" i="1" smtClean="0">
                        <a:latin typeface="Cambria Math"/>
                      </a:rPr>
                      <m:t>=1</m:t>
                    </m:r>
                  </m:oMath>
                </a14:m>
                <a:endParaRPr lang="en-US" sz="23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800600" y="1447800"/>
                <a:ext cx="4038600" cy="4681728"/>
              </a:xfrm>
              <a:blipFill rotWithShape="1">
                <a:blip r:embed="rId4"/>
                <a:stretch>
                  <a:fillRect l="-1964" t="-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95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Solving Natural Logarithmic Equations</a:t>
            </a:r>
            <a:endParaRPr lang="en-US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Steps</a:t>
                </a:r>
                <a:r>
                  <a:rPr lang="en-US" dirty="0" smtClean="0"/>
                  <a:t>:  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Rewrite in exponential form. (Use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𝑒</m:t>
                    </m:r>
                  </m:oMath>
                </a14:m>
                <a:r>
                  <a:rPr lang="en-US" dirty="0" smtClean="0"/>
                  <a:t> as a base), and solve.</a:t>
                </a:r>
              </a:p>
              <a:p>
                <a:pPr marL="0" indent="0">
                  <a:buNone/>
                </a:pPr>
                <a:r>
                  <a:rPr lang="en-US" b="0" dirty="0" smtClean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e>
                    </m:func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sym typeface="Wingdings" pitchFamily="2" charset="2"/>
                  </a:rPr>
                  <a:t>   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sym typeface="Wingdings" pitchFamily="2" charset="2"/>
                      </a:rPr>
                      <m:t>𝑦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sym typeface="Wingdings" pitchFamily="2" charset="2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sym typeface="Wingdings" pitchFamily="2" charset="2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sym typeface="Wingdings" pitchFamily="2" charset="2"/>
                          </a:rPr>
                          <m:t>𝑥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8" t="-1042" r="-2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Solve each equation.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=.01</m:t>
                        </m:r>
                      </m:e>
                    </m:func>
                  </m:oMath>
                </a14:m>
                <a:endParaRPr lang="en-US" b="0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−9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12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𝑙𝑛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=12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590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Respond to the following closing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−5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=12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2</a:t>
                </a:r>
                <a:r>
                  <a:rPr lang="en-US" dirty="0" smtClean="0"/>
                  <a:t>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−5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n-US" dirty="0" smtClean="0"/>
                  <a:t>		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3.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3</a:t>
                </a: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19" t="-2667" b="-1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20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2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423</TotalTime>
  <Words>346</Words>
  <Application>Microsoft Office PowerPoint</Application>
  <PresentationFormat>On-screen Show (4:3)</PresentationFormat>
  <Paragraphs>75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Unit 5 – Section 3 “Solving Logarithms and Natural Log Equations”</vt:lpstr>
      <vt:lpstr>Solving Logarithmic Equations</vt:lpstr>
      <vt:lpstr>Using Logarithmic Properties to Solve Equations</vt:lpstr>
      <vt:lpstr>Solving Natural Logarithmic Equations</vt:lpstr>
      <vt:lpstr>Closing Questions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– Section 5 “Exponential and Logarithmic Equations”</dc:title>
  <dc:creator>User</dc:creator>
  <cp:lastModifiedBy>User</cp:lastModifiedBy>
  <cp:revision>12</cp:revision>
  <cp:lastPrinted>2016-04-14T16:15:36Z</cp:lastPrinted>
  <dcterms:created xsi:type="dcterms:W3CDTF">2014-02-18T22:44:57Z</dcterms:created>
  <dcterms:modified xsi:type="dcterms:W3CDTF">2017-02-22T17:25:45Z</dcterms:modified>
</cp:coreProperties>
</file>