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F003D3-1084-442F-A058-669792181932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04F80C-67F1-4EBC-B8F2-4ABD6C1E9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6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6412C-18BA-4CC8-A233-82161B13A11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5C158-E590-4203-AE44-695ACA8E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48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5C158-E590-4203-AE44-695ACA8EB4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5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5B1E1F-BCFA-4D3C-881A-55BFB78EB10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92608C-FFE1-46C2-9CB4-7DC44265694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graph </a:t>
            </a:r>
            <a:r>
              <a:rPr lang="en-US" dirty="0" smtClean="0">
                <a:solidFill>
                  <a:schemeClr val="tx1"/>
                </a:solidFill>
              </a:rPr>
              <a:t>Logarithmic and exponential functions.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5 – Section </a:t>
            </a:r>
            <a:r>
              <a:rPr lang="en-US" dirty="0" smtClean="0"/>
              <a:t>5 </a:t>
            </a:r>
            <a:r>
              <a:rPr lang="en-US" dirty="0" smtClean="0"/>
              <a:t>“Graphing Exponential </a:t>
            </a:r>
            <a:r>
              <a:rPr lang="en-US" dirty="0" smtClean="0"/>
              <a:t>and Logarithmic Functions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8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80206" y="1447800"/>
                <a:ext cx="4040188" cy="63976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0206" y="1447800"/>
                <a:ext cx="4040188" cy="63976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8"/>
              <p:cNvSpPr>
                <a:spLocks noGrp="1"/>
              </p:cNvSpPr>
              <p:nvPr>
                <p:ph type="body" sz="half" idx="3"/>
              </p:nvPr>
            </p:nvSpPr>
            <p:spPr>
              <a:xfrm>
                <a:off x="4724400" y="1447800"/>
                <a:ext cx="4041775" cy="63976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xfrm>
                <a:off x="4724400" y="1447800"/>
                <a:ext cx="4041775" cy="639762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Graphs of Exponential Functions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410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Question: How does the value of </a:t>
            </a:r>
            <a:r>
              <a:rPr lang="en-US" b="1" dirty="0" smtClean="0"/>
              <a:t>a</a:t>
            </a:r>
            <a:r>
              <a:rPr lang="en-US" dirty="0" smtClean="0"/>
              <a:t> effect the graph?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00"/>
            <a:ext cx="33909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Graphing Exponential Functions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Parent Function for Exponential Growth Functions:  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b="0" i="1" dirty="0" smtClean="0"/>
                  <a:t>   *Without any shifts</a:t>
                </a:r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Steps: </a:t>
                </a:r>
              </a:p>
              <a:p>
                <a:pPr marL="457200" indent="-457200">
                  <a:buAutoNum type="arabicPeriod"/>
                </a:pPr>
                <a:r>
                  <a:rPr lang="en-US" i="1" dirty="0" smtClean="0"/>
                  <a:t>Graph the points (0,1) and (1,b)*. </a:t>
                </a:r>
                <a:r>
                  <a:rPr lang="en-US" b="1" i="1" dirty="0" smtClean="0">
                    <a:solidFill>
                      <a:srgbClr val="7030A0"/>
                    </a:solidFill>
                  </a:rPr>
                  <a:t>If a is anything other than 1, the first ordered pair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i="1" dirty="0" smtClean="0">
                    <a:solidFill>
                      <a:srgbClr val="7030A0"/>
                    </a:solidFill>
                  </a:rPr>
                  <a:t> and the second ordered pair is (1,ab).</a:t>
                </a:r>
              </a:p>
              <a:p>
                <a:pPr marL="457200" indent="-457200">
                  <a:buAutoNum type="arabicPeriod"/>
                </a:pPr>
                <a:r>
                  <a:rPr lang="en-US" i="1" dirty="0" smtClean="0"/>
                  <a:t>Determine the horizontal asymptote.</a:t>
                </a:r>
              </a:p>
              <a:p>
                <a:pPr marL="457200" indent="-457200">
                  <a:buAutoNum type="arabicPeriod"/>
                </a:pPr>
                <a:endParaRPr lang="en-US" i="1" dirty="0"/>
              </a:p>
              <a:p>
                <a:pPr marL="457200" indent="-457200">
                  <a:buAutoNum type="arabicPeriod"/>
                </a:pPr>
                <a:endParaRPr lang="en-US" i="1" dirty="0" smtClean="0"/>
              </a:p>
              <a:p>
                <a:r>
                  <a:rPr lang="en-US" b="1" i="1" dirty="0" smtClean="0"/>
                  <a:t>Horizontal asymptote</a:t>
                </a:r>
                <a:r>
                  <a:rPr lang="en-US" i="1" dirty="0" smtClean="0"/>
                  <a:t>:  the imaginary horizontal line the graph approaches but does not touch or cross,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=#</m:t>
                    </m:r>
                  </m:oMath>
                </a14:m>
                <a:endParaRPr lang="en-US" b="1" i="1" dirty="0" smtClean="0">
                  <a:solidFill>
                    <a:srgbClr val="7030A0"/>
                  </a:solidFill>
                </a:endParaRPr>
              </a:p>
              <a:p>
                <a:r>
                  <a:rPr lang="en-US" i="1" dirty="0" smtClean="0"/>
                  <a:t>If there is no vertical shift, the H.A. is always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b="0" i="1" dirty="0" smtClean="0"/>
                  <a:t>.</a:t>
                </a:r>
              </a:p>
              <a:p>
                <a:endParaRPr lang="en-US" i="1" dirty="0"/>
              </a:p>
              <a:p>
                <a:pPr marL="0" indent="0">
                  <a:buNone/>
                </a:pPr>
                <a:endParaRPr lang="en-US" b="0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906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00600" y="1524000"/>
                <a:ext cx="3810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Directions</a:t>
                </a:r>
                <a:r>
                  <a:rPr lang="en-US" i="1" dirty="0" smtClean="0"/>
                  <a:t>: Graph the following functions.</a:t>
                </a:r>
                <a:endParaRPr lang="en-US" b="0" i="1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524000"/>
                <a:ext cx="3810000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1440" t="-825" b="-1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0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Translating Graphs (Shifting)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i="1" dirty="0" smtClean="0"/>
                  <a:t>Steps: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457200" indent="-457200">
                  <a:buAutoNum type="arabicPeriod"/>
                </a:pPr>
                <a:r>
                  <a:rPr lang="en-US" i="1" dirty="0"/>
                  <a:t>Graph the points (0,1) and (1,b)*. </a:t>
                </a:r>
                <a:r>
                  <a:rPr lang="en-US" b="1" i="1" dirty="0">
                    <a:solidFill>
                      <a:srgbClr val="7030A0"/>
                    </a:solidFill>
                  </a:rPr>
                  <a:t>If a is anything other than 1, the first ordered pair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b="1" i="1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i="1" dirty="0">
                    <a:solidFill>
                      <a:srgbClr val="7030A0"/>
                    </a:solidFill>
                  </a:rPr>
                  <a:t> and the second ordered pair is (1,ab).</a:t>
                </a:r>
              </a:p>
              <a:p>
                <a:pPr marL="457200" indent="-457200">
                  <a:buAutoNum type="arabicPeriod"/>
                </a:pPr>
                <a:endParaRPr lang="en-US" b="1" i="1" dirty="0" smtClean="0">
                  <a:solidFill>
                    <a:srgbClr val="7030A0"/>
                  </a:solidFill>
                </a:endParaRPr>
              </a:p>
              <a:p>
                <a:pPr marL="457200" indent="-457200">
                  <a:buFont typeface="Wingdings 2"/>
                  <a:buAutoNum type="arabicPeriod"/>
                </a:pPr>
                <a:r>
                  <a:rPr lang="en-US" i="1" dirty="0" smtClean="0"/>
                  <a:t>Apply the shifts.</a:t>
                </a:r>
                <a:r>
                  <a:rPr lang="en-US" b="1" dirty="0"/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</a:rPr>
                  <a:t>Note</a:t>
                </a:r>
                <a:r>
                  <a:rPr lang="en-US" dirty="0">
                    <a:solidFill>
                      <a:srgbClr val="7030A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7030A0"/>
                        </a:solidFill>
                        <a:latin typeface="Cambria Math"/>
                      </a:rPr>
                      <m:t>𝑖𝑛𝑠𝑖𝑑𝑒</m:t>
                    </m:r>
                    <m:r>
                      <a:rPr lang="en-US" i="1" dirty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7030A0"/>
                        </a:solidFill>
                        <a:latin typeface="Cambria Math"/>
                      </a:rPr>
                      <m:t>𝑠𝑚𝑎𝑙𝑙</m:t>
                    </m:r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  <a:p>
                <a:pPr marL="457200" indent="-457200">
                  <a:buAutoNum type="arabicPeriod"/>
                </a:pPr>
                <a:endParaRPr lang="en-US" i="1" dirty="0" smtClean="0"/>
              </a:p>
              <a:p>
                <a:pPr marL="457200" indent="-457200">
                  <a:buAutoNum type="arabicPeriod"/>
                </a:pPr>
                <a:endParaRPr lang="en-US" i="1" dirty="0"/>
              </a:p>
              <a:p>
                <a:pPr marL="457200" indent="-457200">
                  <a:buAutoNum type="arabicPeriod"/>
                </a:pPr>
                <a:r>
                  <a:rPr lang="en-US" i="1" dirty="0"/>
                  <a:t>Determine the horizontal </a:t>
                </a:r>
                <a:r>
                  <a:rPr lang="en-US" i="1" dirty="0" smtClean="0"/>
                  <a:t>asymptote. H.A</a:t>
                </a:r>
                <a:r>
                  <a:rPr lang="en-US" i="1" dirty="0"/>
                  <a:t>. is always </a:t>
                </a:r>
                <a:r>
                  <a:rPr lang="en-US" i="1" dirty="0" smtClean="0"/>
                  <a:t>equal to the vertical shift.</a:t>
                </a:r>
              </a:p>
              <a:p>
                <a:pPr marL="457200" indent="-457200">
                  <a:buAutoNum type="arabicPeriod"/>
                </a:pPr>
                <a:endParaRPr lang="en-US" i="1" dirty="0"/>
              </a:p>
              <a:p>
                <a:pPr marL="457200" indent="-457200">
                  <a:buAutoNum type="arabicPeriod"/>
                </a:pPr>
                <a:r>
                  <a:rPr lang="en-US" i="1" dirty="0" smtClean="0"/>
                  <a:t>Graph your result.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1823" r="-2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sz="2000" i="1" dirty="0" smtClean="0"/>
                  <a:t>Graph the following exponential functions.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4648200" y="5105400"/>
            <a:ext cx="1981200" cy="1323439"/>
            <a:chOff x="6705600" y="3033980"/>
            <a:chExt cx="1981200" cy="1323439"/>
          </a:xfrm>
        </p:grpSpPr>
        <p:sp>
          <p:nvSpPr>
            <p:cNvPr id="7" name="Oval 6"/>
            <p:cNvSpPr/>
            <p:nvPr/>
          </p:nvSpPr>
          <p:spPr>
            <a:xfrm>
              <a:off x="6705600" y="3352800"/>
              <a:ext cx="19812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0" y="3380509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baseline="-25000" dirty="0" smtClean="0"/>
                <a:t>+	-</a:t>
              </a:r>
              <a:endParaRPr lang="en-US" sz="3600" b="1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43800" y="3033980"/>
              <a:ext cx="304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+</a:t>
              </a:r>
            </a:p>
            <a:p>
              <a:endParaRPr lang="en-US" sz="2000" b="1" dirty="0"/>
            </a:p>
            <a:p>
              <a:endParaRPr lang="en-US" sz="2000" b="1" dirty="0" smtClean="0"/>
            </a:p>
            <a:p>
              <a:r>
                <a:rPr lang="en-US" sz="2000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43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half" idx="3"/>
              </p:nvPr>
            </p:nvSpPr>
            <p:spPr>
              <a:xfrm>
                <a:off x="4800600" y="1676400"/>
                <a:ext cx="4041775" cy="73152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6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𝒍𝒐𝒈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𝒃</m:t>
                          </m:r>
                        </m:sub>
                      </m:sSub>
                      <m:r>
                        <a:rPr lang="en-US" sz="3600" i="1">
                          <a:solidFill>
                            <a:schemeClr val="bg1"/>
                          </a:solidFill>
                          <a:latin typeface="Cambria Math"/>
                        </a:rPr>
                        <m:t> (</m:t>
                      </m:r>
                      <m:r>
                        <a:rPr lang="en-US" sz="3600" i="1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600" i="1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xfrm>
                <a:off x="4800600" y="1676400"/>
                <a:ext cx="4041775" cy="73152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	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Graphs of Logarithmic Functions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731097"/>
            <a:ext cx="4314826" cy="16244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" y="2590800"/>
            <a:ext cx="1933575" cy="1905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38200" y="57912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Logarithmic Function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i="1" dirty="0">
                <a:solidFill>
                  <a:prstClr val="black"/>
                </a:solidFill>
              </a:rPr>
              <a:t>The inverse of an exponential function.</a:t>
            </a:r>
          </a:p>
        </p:txBody>
      </p:sp>
    </p:spTree>
    <p:extLst>
      <p:ext uri="{BB962C8B-B14F-4D97-AF65-F5344CB8AC3E}">
        <p14:creationId xmlns:p14="http://schemas.microsoft.com/office/powerpoint/2010/main" val="15231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Graphing Logarithmic Functions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4800" y="1447800"/>
                <a:ext cx="4038600" cy="468172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1700" b="1" dirty="0" smtClean="0"/>
                  <a:t>Parent Function for Logarithmic Function</a:t>
                </a:r>
                <a:endParaRPr lang="en-US" sz="1700" i="1" dirty="0" smtClean="0"/>
              </a:p>
              <a:p>
                <a:pPr marL="0" indent="0">
                  <a:buNone/>
                </a:pPr>
                <a:endParaRPr lang="en-US" sz="1700" i="1" dirty="0" smtClean="0"/>
              </a:p>
              <a:p>
                <a:pPr marL="0" indent="0">
                  <a:buNone/>
                </a:pPr>
                <a:r>
                  <a:rPr lang="en-US" sz="1700" dirty="0" smtClean="0"/>
                  <a:t> </a:t>
                </a:r>
                <a14:m>
                  <m:oMath xmlns:m="http://schemas.openxmlformats.org/officeDocument/2006/math">
                    <m:r>
                      <a:rPr lang="en-US" sz="17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7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7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7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7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7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17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1700" b="0" i="1" smtClean="0">
                        <a:latin typeface="Cambria Math"/>
                      </a:rPr>
                      <m:t> (</m:t>
                    </m:r>
                    <m:r>
                      <a:rPr lang="en-US" sz="1700" b="0" i="1" smtClean="0">
                        <a:latin typeface="Cambria Math"/>
                      </a:rPr>
                      <m:t>𝑥</m:t>
                    </m:r>
                    <m:r>
                      <a:rPr lang="en-US" sz="17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1700" b="1" dirty="0" smtClean="0"/>
              </a:p>
              <a:p>
                <a:pPr marL="0" indent="0">
                  <a:buNone/>
                </a:pPr>
                <a:endParaRPr lang="en-US" sz="1700" b="1" dirty="0"/>
              </a:p>
              <a:p>
                <a:pPr marL="0" indent="0">
                  <a:buNone/>
                </a:pPr>
                <a:r>
                  <a:rPr lang="en-US" sz="1700" b="1" dirty="0" smtClean="0"/>
                  <a:t>Steps:</a:t>
                </a:r>
              </a:p>
              <a:p>
                <a:pPr marL="342900" indent="-342900">
                  <a:buAutoNum type="arabicPeriod"/>
                </a:pPr>
                <a:r>
                  <a:rPr lang="en-US" sz="1700" dirty="0" smtClean="0"/>
                  <a:t>Graph the points </a:t>
                </a:r>
                <a14:m>
                  <m:oMath xmlns:m="http://schemas.openxmlformats.org/officeDocument/2006/math">
                    <m:r>
                      <a:rPr lang="en-US" sz="1700" b="0" i="1" smtClean="0">
                        <a:latin typeface="Cambria Math"/>
                      </a:rPr>
                      <m:t>(1,0)</m:t>
                    </m:r>
                  </m:oMath>
                </a14:m>
                <a:r>
                  <a:rPr lang="en-US" sz="17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700" b="0" i="1" smtClean="0">
                        <a:latin typeface="Cambria Math"/>
                      </a:rPr>
                      <m:t>(1,</m:t>
                    </m:r>
                    <m:r>
                      <a:rPr lang="en-US" sz="1700" b="0" i="1" smtClean="0">
                        <a:latin typeface="Cambria Math"/>
                      </a:rPr>
                      <m:t>𝑏</m:t>
                    </m:r>
                    <m:r>
                      <a:rPr lang="en-US" sz="17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1700" dirty="0" smtClean="0"/>
              </a:p>
              <a:p>
                <a:pPr marL="342900" indent="-342900">
                  <a:buAutoNum type="arabicPeriod"/>
                </a:pPr>
                <a:endParaRPr lang="en-US" sz="1700" dirty="0" smtClean="0"/>
              </a:p>
              <a:p>
                <a:pPr marL="342900" indent="-342900">
                  <a:buAutoNum type="arabicPeriod"/>
                </a:pPr>
                <a:r>
                  <a:rPr lang="en-US" sz="1700" dirty="0" smtClean="0"/>
                  <a:t>Determine the vertical asymptote.</a:t>
                </a:r>
              </a:p>
              <a:p>
                <a:pPr marL="342900" indent="-342900">
                  <a:buAutoNum type="arabicPeriod"/>
                </a:pPr>
                <a:endParaRPr lang="en-US" sz="1700" dirty="0" smtClean="0"/>
              </a:p>
              <a:p>
                <a:pPr marL="342900" indent="-342900">
                  <a:buAutoNum type="arabicPeriod"/>
                </a:pPr>
                <a:endParaRPr lang="en-US" sz="1700" dirty="0"/>
              </a:p>
              <a:p>
                <a:r>
                  <a:rPr lang="en-US" sz="1700" dirty="0" smtClean="0"/>
                  <a:t>Vertical Asymptote: The imaginary vertical line the graph approaches but does not touch or cross, </a:t>
                </a:r>
                <a14:m>
                  <m:oMath xmlns:m="http://schemas.openxmlformats.org/officeDocument/2006/math">
                    <m:r>
                      <a:rPr lang="en-US" sz="1700" b="0" i="1" smtClean="0">
                        <a:latin typeface="Cambria Math"/>
                      </a:rPr>
                      <m:t>𝑥</m:t>
                    </m:r>
                    <m:r>
                      <a:rPr lang="en-US" sz="1700" b="0" i="1" smtClean="0">
                        <a:latin typeface="Cambria Math"/>
                      </a:rPr>
                      <m:t>=#</m:t>
                    </m:r>
                    <m:r>
                      <a:rPr lang="en-US" sz="1700" b="0" i="0" smtClean="0">
                        <a:latin typeface="Cambria Math"/>
                      </a:rPr>
                      <m:t>.</m:t>
                    </m:r>
                  </m:oMath>
                </a14:m>
                <a:endParaRPr lang="en-US" sz="1700" b="0" dirty="0" smtClean="0"/>
              </a:p>
              <a:p>
                <a:endParaRPr lang="en-US" sz="1700" b="0" dirty="0" smtClean="0"/>
              </a:p>
              <a:p>
                <a:r>
                  <a:rPr lang="en-US" sz="1700" dirty="0" smtClean="0"/>
                  <a:t>If there is no vertical shift, the V.A. is always </a:t>
                </a:r>
                <a14:m>
                  <m:oMath xmlns:m="http://schemas.openxmlformats.org/officeDocument/2006/math">
                    <m:r>
                      <a:rPr lang="en-US" sz="1700" b="0" i="1" smtClean="0">
                        <a:latin typeface="Cambria Math"/>
                      </a:rPr>
                      <m:t>𝑥</m:t>
                    </m:r>
                    <m:r>
                      <a:rPr lang="en-US" sz="17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700" b="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4800" y="1447800"/>
                <a:ext cx="4038600" cy="4681728"/>
              </a:xfrm>
              <a:blipFill rotWithShape="1">
                <a:blip r:embed="rId2"/>
                <a:stretch>
                  <a:fillRect l="-905" t="-911" r="-1056" b="-15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24400" y="1447800"/>
                <a:ext cx="4038600" cy="468172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Graph the following functions: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pPr marL="514350" indent="-514350">
                  <a:buAutoNum type="arabicPeriod"/>
                </a:pPr>
                <a:endParaRPr lang="en-US" sz="2000" dirty="0"/>
              </a:p>
              <a:p>
                <a:pPr marL="514350" indent="-514350">
                  <a:buAutoNum type="arabicPeriod"/>
                </a:pPr>
                <a:endParaRPr lang="en-US" sz="2000" dirty="0" smtClean="0"/>
              </a:p>
              <a:p>
                <a:pPr marL="514350" indent="-514350">
                  <a:buAutoNum type="arabicPeriod"/>
                </a:pPr>
                <a:endParaRPr lang="en-US" sz="20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24400" y="1447800"/>
                <a:ext cx="4038600" cy="4681728"/>
              </a:xfrm>
              <a:blipFill rotWithShape="1">
                <a:blip r:embed="rId3"/>
                <a:stretch>
                  <a:fillRect l="-1508" t="-1432" r="-1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6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Translating (Shifting) Log Functions</a:t>
            </a: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 (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endParaRPr lang="en-US" sz="2800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800" b="1" dirty="0"/>
                  <a:t>Steps:</a:t>
                </a:r>
              </a:p>
              <a:p>
                <a:pPr marL="342900" indent="-342900">
                  <a:buAutoNum type="arabicPeriod"/>
                </a:pPr>
                <a:r>
                  <a:rPr lang="en-US" sz="2800" dirty="0"/>
                  <a:t>Graph the points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(1,0)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,1))</m:t>
                    </m:r>
                  </m:oMath>
                </a14:m>
                <a:endParaRPr lang="en-US" sz="2800" dirty="0" smtClean="0"/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:r>
                  <a:rPr lang="en-US" sz="2800" dirty="0" smtClean="0"/>
                  <a:t>Apply the shifts.</a:t>
                </a:r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:r>
                  <a:rPr lang="en-US" sz="2800" dirty="0"/>
                  <a:t>Determine the vertical asymptote</a:t>
                </a:r>
                <a:r>
                  <a:rPr lang="en-US" sz="2800" dirty="0" smtClean="0"/>
                  <a:t>. V.A. is always equal to the horizontal shift.</a:t>
                </a:r>
              </a:p>
              <a:p>
                <a:pPr marL="342900" indent="-342900">
                  <a:buAutoNum type="arabicPeriod"/>
                </a:pPr>
                <a:endParaRPr lang="en-US" sz="2800" dirty="0"/>
              </a:p>
              <a:p>
                <a:pPr marL="342900" indent="-342900">
                  <a:buAutoNum type="arabicPeriod"/>
                </a:pPr>
                <a:r>
                  <a:rPr lang="en-US" sz="2800" dirty="0" smtClean="0"/>
                  <a:t>Graph your result.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662" r="-2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Determine how each graph has been shifted from its default position. Graph the functions.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360" t="-1823" r="-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199390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6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10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Graph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do you graph the following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=−3∙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?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dirty="0" smtClean="0"/>
                  <a:t>Graph </a:t>
                </a:r>
                <a:r>
                  <a:rPr lang="en-US" dirty="0"/>
                  <a:t>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−4</m:t>
                    </m:r>
                  </m:oMath>
                </a14:m>
                <a:endParaRPr lang="en-US" dirty="0"/>
              </a:p>
              <a:p>
                <a:pPr marL="514350" indent="-514350">
                  <a:buFont typeface="Wingdings 2"/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1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</TotalTime>
  <Words>543</Words>
  <Application>Microsoft Office PowerPoint</Application>
  <PresentationFormat>On-screen Show (4:3)</PresentationFormat>
  <Paragraphs>122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5 – Section 5 “Graphing Exponential and Logarithmic Functions”</vt:lpstr>
      <vt:lpstr>Graphs of Exponential Functions</vt:lpstr>
      <vt:lpstr>Graphing Exponential Functions</vt:lpstr>
      <vt:lpstr>Translating Graphs (Shifting)</vt:lpstr>
      <vt:lpstr>Graphs of Logarithmic Functions</vt:lpstr>
      <vt:lpstr>Graphing Logarithmic Functions</vt:lpstr>
      <vt:lpstr>Translating (Shifting) Log Functions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– Section 2 “Graphing Exponential Functions”</dc:title>
  <dc:creator>User</dc:creator>
  <cp:lastModifiedBy>User</cp:lastModifiedBy>
  <cp:revision>6</cp:revision>
  <cp:lastPrinted>2016-03-30T19:49:18Z</cp:lastPrinted>
  <dcterms:created xsi:type="dcterms:W3CDTF">2016-02-22T18:52:53Z</dcterms:created>
  <dcterms:modified xsi:type="dcterms:W3CDTF">2017-02-22T17:36:49Z</dcterms:modified>
</cp:coreProperties>
</file>