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8430F3-9B3B-46CC-B5C2-357AF2C3502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372041-D081-4DA8-8579-2C9B3D7F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02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5D7500-7CE8-4454-995F-D9A5C94B4E1D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8B4C74-9F50-459D-A6E5-9B7806DE34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6 – </a:t>
            </a:r>
            <a:r>
              <a:rPr lang="en-US" smtClean="0"/>
              <a:t>Section </a:t>
            </a:r>
            <a:r>
              <a:rPr lang="en-US" smtClean="0"/>
              <a:t>2“Multiplying </a:t>
            </a:r>
            <a:r>
              <a:rPr lang="en-US" dirty="0" smtClean="0"/>
              <a:t>and Dividing Rational Expressions”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 smtClean="0"/>
          </a:p>
          <a:p>
            <a:r>
              <a:rPr lang="en-US" dirty="0" smtClean="0"/>
              <a:t>The student will be able to simplify rational expressions</a:t>
            </a:r>
          </a:p>
          <a:p>
            <a:endParaRPr lang="en-US" dirty="0"/>
          </a:p>
          <a:p>
            <a:r>
              <a:rPr lang="en-US" dirty="0" smtClean="0"/>
              <a:t>The student will be able to factor and reduce rational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Rational Numbers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dirty="0" smtClean="0">
                    <a:solidFill>
                      <a:srgbClr val="0099FF"/>
                    </a:solidFill>
                  </a:rPr>
                  <a:t>Q: In the classification of numbers what is a rational number?</a:t>
                </a:r>
              </a:p>
              <a:p>
                <a:pPr marL="0" indent="0">
                  <a:buNone/>
                </a:pPr>
                <a:r>
                  <a:rPr lang="en-US" sz="2600" b="1" i="1" dirty="0" smtClean="0"/>
                  <a:t>Rational numbers as fractions</a:t>
                </a:r>
                <a:r>
                  <a:rPr lang="en-US" sz="26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600" dirty="0" smtClean="0"/>
                  <a:t>	</a:t>
                </a:r>
                <a:r>
                  <a:rPr lang="en-US" sz="2600" b="1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600" b="1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6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6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600" b="1" dirty="0" smtClean="0"/>
              </a:p>
              <a:p>
                <a:pPr marL="0" indent="0">
                  <a:buNone/>
                </a:pPr>
                <a:r>
                  <a:rPr lang="en-US" b="1" u="sng" dirty="0" smtClean="0"/>
                  <a:t>Rational Algebraic Expression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 fraction with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monomials</a:t>
                </a:r>
                <a:r>
                  <a:rPr lang="en-US" i="1" dirty="0" smtClean="0"/>
                  <a:t> and 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polynomials</a:t>
                </a:r>
                <a:r>
                  <a:rPr lang="en-US" i="1" dirty="0" smtClean="0"/>
                  <a:t>.</a:t>
                </a:r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2845646"/>
                  </p:ext>
                </p:extLst>
              </p:nvPr>
            </p:nvGraphicFramePr>
            <p:xfrm>
              <a:off x="838200" y="4876800"/>
              <a:ext cx="6629400" cy="1123379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Numbers/Coefficients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mtClean="0">
                                      <a:latin typeface="Cambria Math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smtClean="0">
                                      <a:latin typeface="Cambria Math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9</m:t>
                                        </m:r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/>
                                      </a:rPr>
                                      <m:t>2(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>
                                        <a:latin typeface="Cambria Math"/>
                                      </a:rPr>
                                      <m:t>+4)(</m:t>
                                    </m:r>
                                    <m:r>
                                      <a:rPr lang="en-US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>
                                        <a:latin typeface="Cambria Math"/>
                                      </a:rPr>
                                      <m:t>−3)</m:t>
                                    </m:r>
                                  </m:num>
                                  <m:den>
                                    <m:r>
                                      <a:rPr lang="en-US">
                                        <a:latin typeface="Cambria Math"/>
                                      </a:rPr>
                                      <m:t>8(</m:t>
                                    </m:r>
                                    <m:r>
                                      <a:rPr lang="en-US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>
                                        <a:latin typeface="Cambria Math"/>
                                      </a:rPr>
                                      <m:t>−2)(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>
                                        <a:latin typeface="Cambria Math"/>
                                      </a:rPr>
                                      <m:t>+4)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2845646"/>
                  </p:ext>
                </p:extLst>
              </p:nvPr>
            </p:nvGraphicFramePr>
            <p:xfrm>
              <a:off x="838200" y="4876800"/>
              <a:ext cx="6629400" cy="1130808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2895600"/>
                    <a:gridCol w="1524000"/>
                    <a:gridCol w="2209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Numbers/Coefficients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599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1" t="-52800" r="-128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0400" t="-52800" r="-144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552" t="-528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401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Rules for Simplifying Rational Algebraic Expressions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645246466"/>
                  </p:ext>
                </p:extLst>
              </p:nvPr>
            </p:nvGraphicFramePr>
            <p:xfrm>
              <a:off x="301625" y="1527175"/>
              <a:ext cx="8504238" cy="477672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83474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347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347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Numbers/Coefficients</a:t>
                          </a:r>
                          <a:endParaRPr lang="en-US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</a:t>
                          </a:r>
                          <a:endParaRPr lang="en-US" dirty="0"/>
                        </a:p>
                      </a:txBody>
                      <a:tcPr marL="94492" marR="944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i="1" dirty="0" smtClean="0"/>
                            <a:t>Divide the numerator and denominator by the greatest common factor &gt;1.</a:t>
                          </a:r>
                          <a:endParaRPr lang="en-US" sz="1600" i="1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i="1" dirty="0" smtClean="0"/>
                            <a:t>Subtract the exponents of like variables,</a:t>
                          </a:r>
                          <a:r>
                            <a:rPr lang="en-US" sz="1600" i="1" baseline="0" dirty="0" smtClean="0"/>
                            <a:t> while remembering rules for negative exponents.</a:t>
                          </a:r>
                          <a:endParaRPr lang="en-US" sz="1600" i="1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i="1" dirty="0" smtClean="0"/>
                            <a:t>Factor</a:t>
                          </a:r>
                          <a:r>
                            <a:rPr lang="en-US" sz="1600" i="1" baseline="0" dirty="0" smtClean="0"/>
                            <a:t> polynomials and cancel matching </a:t>
                          </a:r>
                          <a:r>
                            <a:rPr lang="en-US" sz="1600" b="1" i="1" baseline="0" dirty="0" smtClean="0"/>
                            <a:t>quantities</a:t>
                          </a:r>
                          <a:r>
                            <a:rPr lang="en-US" sz="1600" i="1" baseline="0" dirty="0" smtClean="0"/>
                            <a:t>* from top to bottom only.</a:t>
                          </a:r>
                          <a:endParaRPr lang="en-US" sz="1600" i="1" dirty="0"/>
                        </a:p>
                      </a:txBody>
                      <a:tcPr marL="94492" marR="944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÷2</m:t>
                                    </m:r>
                                  </m:num>
                                  <m:den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÷2</m:t>
                                    </m:r>
                                  </m:den>
                                </m:f>
                                <m:r>
                                  <a:rPr lang="en-US" sz="2800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r>
                            <a:rPr lang="en-US" sz="1050" dirty="0" smtClean="0"/>
                            <a:t>2 is the greatest common</a:t>
                          </a:r>
                          <a:r>
                            <a:rPr lang="en-US" sz="1050" baseline="0" dirty="0" smtClean="0"/>
                            <a:t> factor of 2 and 6.</a:t>
                          </a:r>
                          <a:endParaRPr lang="en-US" sz="1050" i="1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 smtClean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9</m:t>
                                      </m:r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800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2800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dirty="0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2800" dirty="0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800" dirty="0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2800" dirty="0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oMath>
                          </a14:m>
                          <a:endParaRPr lang="en-US" sz="2800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2(</m:t>
                                  </m:r>
                                  <m:sSup>
                                    <m:sSup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40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+4)(</m:t>
                                  </m:r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−3)</m:t>
                                  </m:r>
                                </m:num>
                                <m:den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8(</m:t>
                                  </m:r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−2)(</m:t>
                                  </m:r>
                                  <m:sSup>
                                    <m:sSup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240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smtClean="0">
                                      <a:latin typeface="Cambria Math"/>
                                    </a:rPr>
                                    <m:t>+4)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 smtClean="0"/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dirty="0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dirty="0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sz="2400" dirty="0" smtClean="0">
                                      <a:latin typeface="Cambria Math"/>
                                    </a:rPr>
                                    <m:t>−3)</m:t>
                                  </m:r>
                                </m:num>
                                <m:den>
                                  <m:r>
                                    <a:rPr lang="en-US" sz="2400" dirty="0" smtClean="0">
                                      <a:latin typeface="Cambria Math"/>
                                    </a:rPr>
                                    <m:t>4(</m:t>
                                  </m:r>
                                  <m:r>
                                    <a:rPr lang="en-US" sz="2400" dirty="0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400" dirty="0" smtClean="0">
                                      <a:latin typeface="Cambria Math"/>
                                    </a:rPr>
                                    <m:t>−2)</m:t>
                                  </m:r>
                                </m:den>
                              </m:f>
                            </m:oMath>
                          </a14:m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 marL="94492" marR="944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 gridSpan="3"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Note</a:t>
                          </a:r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Any of the following rules may exist more than once. For instance, notice how each</a:t>
                          </a:r>
                          <a:r>
                            <a:rPr lang="en-US" i="1" baseline="0" dirty="0" smtClean="0"/>
                            <a:t> example involves coefficients.</a:t>
                          </a:r>
                        </a:p>
                        <a:p>
                          <a:endParaRPr lang="en-US" baseline="0" dirty="0" smtClean="0"/>
                        </a:p>
                        <a:p>
                          <a:r>
                            <a:rPr lang="en-US" baseline="0" dirty="0" smtClean="0"/>
                            <a:t>*</a:t>
                          </a:r>
                          <a:r>
                            <a:rPr lang="en-US" b="1" baseline="0" dirty="0" smtClean="0"/>
                            <a:t>Quantities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i="1" baseline="0" dirty="0" smtClean="0"/>
                            <a:t>are binomial expressions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baseline="0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i="1" baseline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 baseline="0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oMath>
                          </a14:m>
                          <a:r>
                            <a:rPr lang="en-US" i="1" dirty="0" smtClean="0"/>
                            <a:t>, and they are a unit and should not be treated separately.</a:t>
                          </a:r>
                          <a:endParaRPr lang="en-US" i="1" dirty="0"/>
                        </a:p>
                      </a:txBody>
                      <a:tcPr marL="94492" marR="94492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645246466"/>
                  </p:ext>
                </p:extLst>
              </p:nvPr>
            </p:nvGraphicFramePr>
            <p:xfrm>
              <a:off x="301625" y="1527175"/>
              <a:ext cx="8504238" cy="477672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834746"/>
                    <a:gridCol w="2834746"/>
                    <a:gridCol w="283474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Numbers/Coefficients</a:t>
                          </a:r>
                          <a:endParaRPr lang="en-US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Polynomial</a:t>
                          </a:r>
                          <a:endParaRPr lang="en-US" dirty="0"/>
                        </a:p>
                      </a:txBody>
                      <a:tcPr marL="94492" marR="94492"/>
                    </a:tc>
                  </a:tr>
                  <a:tr h="1066800">
                    <a:tc>
                      <a:txBody>
                        <a:bodyPr/>
                        <a:lstStyle/>
                        <a:p>
                          <a:r>
                            <a:rPr lang="en-US" sz="1600" i="1" dirty="0" smtClean="0"/>
                            <a:t>Divide the numerator and denominator by the greatest common factor &gt;1.</a:t>
                          </a:r>
                          <a:endParaRPr lang="en-US" sz="1600" i="1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i="1" dirty="0" smtClean="0"/>
                            <a:t>Subtract the exponents of like variables,</a:t>
                          </a:r>
                          <a:r>
                            <a:rPr lang="en-US" sz="1600" i="1" baseline="0" dirty="0" smtClean="0"/>
                            <a:t> while remembering rules for negative exponents.</a:t>
                          </a:r>
                          <a:endParaRPr lang="en-US" sz="1600" i="1" dirty="0"/>
                        </a:p>
                      </a:txBody>
                      <a:tcPr marL="94492" marR="94492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i="1" dirty="0" smtClean="0"/>
                            <a:t>Factor</a:t>
                          </a:r>
                          <a:r>
                            <a:rPr lang="en-US" sz="1600" i="1" baseline="0" dirty="0" smtClean="0"/>
                            <a:t> polynomials and cancel matching </a:t>
                          </a:r>
                          <a:r>
                            <a:rPr lang="en-US" sz="1600" b="1" i="1" baseline="0" dirty="0" smtClean="0"/>
                            <a:t>quantities</a:t>
                          </a:r>
                          <a:r>
                            <a:rPr lang="en-US" sz="1600" i="1" baseline="0" dirty="0" smtClean="0"/>
                            <a:t>* from </a:t>
                          </a:r>
                          <a:r>
                            <a:rPr lang="en-US" sz="1600" i="1" baseline="0" dirty="0" smtClean="0"/>
                            <a:t>top to bottom only.</a:t>
                          </a:r>
                          <a:endParaRPr lang="en-US" sz="1600" i="1" dirty="0"/>
                        </a:p>
                      </a:txBody>
                      <a:tcPr marL="94492" marR="94492"/>
                    </a:tc>
                  </a:tr>
                  <a:tr h="187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492" marR="94492">
                        <a:blipFill rotWithShape="1">
                          <a:blip r:embed="rId2"/>
                          <a:stretch>
                            <a:fillRect t="-78502" r="-200215" b="-83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492" marR="94492">
                        <a:blipFill rotWithShape="1">
                          <a:blip r:embed="rId2"/>
                          <a:stretch>
                            <a:fillRect l="-99785" t="-78502" r="-99785" b="-833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492" marR="94492">
                        <a:blipFill rotWithShape="1">
                          <a:blip r:embed="rId2"/>
                          <a:stretch>
                            <a:fillRect l="-200215" t="-78502" b="-83388"/>
                          </a:stretch>
                        </a:blipFill>
                      </a:tcPr>
                    </a:tc>
                  </a:tr>
                  <a:tr h="146304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4492" marR="94492">
                        <a:blipFill rotWithShape="1">
                          <a:blip r:embed="rId2"/>
                          <a:stretch>
                            <a:fillRect t="-228333" b="-6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150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Simplifying Rational Expressions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Simplify each polynomial. Remember to factor when necessary. Show all work. Sate the restricted values.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Restricted Value</a:t>
                </a:r>
                <a:r>
                  <a:rPr lang="en-US" sz="2400" i="1" dirty="0" smtClean="0"/>
                  <a:t>: Determining what values in the denominator that make the equation undefined.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+12</m:t>
                        </m:r>
                      </m:den>
                    </m:f>
                  </m:oMath>
                </a14:m>
                <a:r>
                  <a:rPr lang="en-US" dirty="0" smtClean="0"/>
                  <a:t>	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dirty="0" smtClean="0"/>
                  <a:t>		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067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6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Monomial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Polynomial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i="1" dirty="0" smtClean="0"/>
              <a:t>Cross cancel up/down and diagonally across (but never on the same line).</a:t>
            </a:r>
          </a:p>
          <a:p>
            <a:r>
              <a:rPr lang="en-US" sz="2000" i="1" dirty="0" smtClean="0"/>
              <a:t>Multiply the remainders.</a:t>
            </a:r>
          </a:p>
          <a:p>
            <a:r>
              <a:rPr lang="en-US" sz="2000" i="1" dirty="0" smtClean="0"/>
              <a:t>Reduce if necessary.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b="1" dirty="0" smtClean="0"/>
              <a:t>Hint</a:t>
            </a:r>
            <a:r>
              <a:rPr lang="en-US" sz="1600" dirty="0" smtClean="0"/>
              <a:t>: </a:t>
            </a:r>
            <a:r>
              <a:rPr lang="en-US" sz="1600" i="1" dirty="0" smtClean="0"/>
              <a:t>Recall rules of negative exponents.</a:t>
            </a:r>
            <a:endParaRPr lang="en-US" sz="160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sz="2000" i="1" dirty="0" smtClean="0"/>
              <a:t>Factor where necessary.</a:t>
            </a:r>
          </a:p>
          <a:p>
            <a:r>
              <a:rPr lang="en-US" sz="2000" i="1" dirty="0" smtClean="0"/>
              <a:t>Cross cancel up/down and diagonally across, (but never on the same line).</a:t>
            </a:r>
            <a:endParaRPr lang="en-US" sz="2000" i="1" dirty="0"/>
          </a:p>
          <a:p>
            <a:r>
              <a:rPr lang="en-US" sz="2000" i="1" dirty="0" smtClean="0"/>
              <a:t>List the remainders as one big rational number.</a:t>
            </a:r>
          </a:p>
          <a:p>
            <a:r>
              <a:rPr lang="en-US" sz="2000" i="1" dirty="0" smtClean="0"/>
              <a:t>Multiply the remaining factors*.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*You may or may not be required to do this.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Multiplying Rational Expressions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Multiplying Rational Expressions with Monomials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 of each rational expressions. Reduce and simplify as much as possible. Show all work necessary.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(2)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		(3)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8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Multiplying Rational Expressions with Polynomials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 of each rational expressions. Reduce and simplify as much as possible. Show all work necessary.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dirty="0" smtClean="0"/>
                  <a:t>	</a:t>
                </a:r>
              </a:p>
              <a:p>
                <a:pPr marL="514350" indent="-514350">
                  <a:buAutoNum type="arabicParenR"/>
                </a:pPr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−9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−15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−28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32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3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Dividing Rational Expressions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 Flip the second fraction and change from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𝑡𝑜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×</m:t>
                    </m:r>
                  </m:oMath>
                </a14:m>
                <a:r>
                  <a:rPr lang="en-US" sz="2000" i="1" dirty="0" smtClean="0"/>
                  <a:t>.</a:t>
                </a:r>
              </a:p>
              <a:p>
                <a:pPr marL="514350" indent="-514350">
                  <a:buFont typeface="Wingdings 2"/>
                  <a:buAutoNum type="arabicParenBoth"/>
                </a:pPr>
                <a:r>
                  <a:rPr lang="en-US" sz="2000" i="1" dirty="0" smtClean="0"/>
                  <a:t> Use rules for multiplication.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/>
                  <a:t>: </a:t>
                </a:r>
                <a:r>
                  <a:rPr lang="en-US" sz="2000" i="1" dirty="0"/>
                  <a:t>Find the quotient of each pair of rational expressions. Reduce and simplify as much as possible. Show all work necessary</a:t>
                </a:r>
                <a:r>
                  <a:rPr lang="en-US" sz="2000" i="1" dirty="0" smtClean="0"/>
                  <a:t>.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:r>
                  <a:rPr lang="en-US" sz="2000" dirty="0" smtClean="0"/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14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9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35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𝑐𝑑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24</m:t>
                        </m:r>
                        <m:r>
                          <a:rPr lang="en-US" sz="2000" i="1">
                            <a:latin typeface="Cambria Math"/>
                          </a:rPr>
                          <m:t>𝑚𝑛</m:t>
                        </m:r>
                      </m:den>
                    </m:f>
                  </m:oMath>
                </a14:m>
                <a:r>
                  <a:rPr lang="en-US" sz="2000" dirty="0" smtClean="0"/>
                  <a:t>		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+8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+6</m:t>
                        </m:r>
                      </m:den>
                    </m:f>
                    <m:r>
                      <a:rPr lang="en-US" sz="200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−10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+12</m:t>
                        </m:r>
                      </m:den>
                    </m:f>
                  </m:oMath>
                </a14:m>
                <a:r>
                  <a:rPr lang="en-US" sz="2000" dirty="0" smtClean="0"/>
                  <a:t>		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+6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−7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+10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−14</m:t>
                        </m:r>
                      </m:den>
                    </m:f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5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Directions: </a:t>
                </a:r>
                <a:r>
                  <a:rPr lang="en-US" sz="1800" i="1" dirty="0" smtClean="0"/>
                  <a:t>Respond to the following prompts. Be prepared to discuss your answers with the class.</a:t>
                </a:r>
              </a:p>
              <a:p>
                <a:pPr marL="0" indent="0">
                  <a:buNone/>
                </a:pPr>
                <a:endParaRPr lang="en-US" sz="1800" b="1" i="1" dirty="0" smtClean="0"/>
              </a:p>
              <a:p>
                <a:pPr marL="0" indent="0">
                  <a:buNone/>
                </a:pPr>
                <a:r>
                  <a:rPr lang="en-US" sz="1800" b="1" i="1" dirty="0" smtClean="0"/>
                  <a:t>Simplify the rational expressions.</a:t>
                </a:r>
              </a:p>
              <a:p>
                <a:pPr marL="0" indent="0">
                  <a:buNone/>
                </a:pPr>
                <a:endParaRPr lang="en-US" sz="1800" b="1" i="1" dirty="0"/>
              </a:p>
              <a:p>
                <a:pPr marL="0" indent="0">
                  <a:buNone/>
                </a:pPr>
                <a:r>
                  <a:rPr lang="en-US" sz="1800" b="1" dirty="0" smtClean="0"/>
                  <a:t>	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1800" b="1" i="1" smtClean="0">
                            <a:latin typeface="Cambria Math"/>
                          </a:rPr>
                          <m:t>𝟏𝟎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  <m:r>
                      <a:rPr lang="en-US" sz="1800" b="1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smtClean="0"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800" b="1" i="1" dirty="0" smtClean="0"/>
                  <a:t>	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1800" b="1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1800" b="1" i="1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		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7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244</TotalTime>
  <Words>390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Wingdings</vt:lpstr>
      <vt:lpstr>Wingdings 2</vt:lpstr>
      <vt:lpstr>Civic</vt:lpstr>
      <vt:lpstr>Unit 6 – Section 2“Multiplying and Dividing Rational Expressions”</vt:lpstr>
      <vt:lpstr>Rational Numbers</vt:lpstr>
      <vt:lpstr>Rules for Simplifying Rational Algebraic Expressions</vt:lpstr>
      <vt:lpstr>Simplifying Rational Expressions</vt:lpstr>
      <vt:lpstr>Multiplying Rational Expressions</vt:lpstr>
      <vt:lpstr>Multiplying Rational Expressions with Monomials</vt:lpstr>
      <vt:lpstr>Multiplying Rational Expressions with Polynomials</vt:lpstr>
      <vt:lpstr>Dividing Rational Expressions</vt:lpstr>
      <vt:lpstr>Closing Questions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4 “Multiplying and Dividing Rational Expressions”</dc:title>
  <dc:creator>Authorized User</dc:creator>
  <cp:lastModifiedBy>Kitt Sheila D</cp:lastModifiedBy>
  <cp:revision>19</cp:revision>
  <cp:lastPrinted>2012-02-21T18:26:39Z</cp:lastPrinted>
  <dcterms:created xsi:type="dcterms:W3CDTF">2010-11-28T00:38:02Z</dcterms:created>
  <dcterms:modified xsi:type="dcterms:W3CDTF">2017-04-03T19:28:25Z</dcterms:modified>
</cp:coreProperties>
</file>