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4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84A37-BDBF-4D99-9D92-C1832262E362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09812-64A9-4F5D-B686-5AAF50AF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51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C86516-90AE-4779-897E-1A3F7823EBC4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9D9C1D-FE5D-4CAF-9CC5-0122BB4007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3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F3E4-4982-4B65-973E-A377F2D9C4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38B9D2-E39A-4183-91E7-9AF6E0185089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2720E-3602-4B10-9F8A-6C9BCFCFD7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6– </a:t>
            </a:r>
            <a:r>
              <a:rPr lang="en-US" dirty="0" smtClean="0"/>
              <a:t>Section </a:t>
            </a:r>
            <a:r>
              <a:rPr lang="en-US" dirty="0" smtClean="0"/>
              <a:t>2 </a:t>
            </a:r>
            <a:r>
              <a:rPr lang="en-US" dirty="0" smtClean="0"/>
              <a:t>“Graphing Systems of Inequalities”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endParaRPr lang="en-US" dirty="0"/>
          </a:p>
          <a:p>
            <a:r>
              <a:rPr lang="en-US" dirty="0" smtClean="0"/>
              <a:t>The student will graph a system of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flipV="1">
            <a:off x="1236126" y="2705100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than symbol: &lt; with a positive slope.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than symbol: &lt; with a negative slope.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Graphs of Inequalities with a &lt; Symbol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85800" y="2438400"/>
            <a:ext cx="3095626" cy="2971800"/>
            <a:chOff x="1222" y="1575"/>
            <a:chExt cx="4035" cy="4035"/>
          </a:xfrm>
        </p:grpSpPr>
        <p:sp>
          <p:nvSpPr>
            <p:cNvPr id="1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7" name="Freeform 16"/>
          <p:cNvSpPr/>
          <p:nvPr/>
        </p:nvSpPr>
        <p:spPr>
          <a:xfrm>
            <a:off x="1489166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4375" y="2406684"/>
            <a:ext cx="2933700" cy="2997132"/>
          </a:xfrm>
          <a:prstGeom prst="rect">
            <a:avLst/>
          </a:prstGeom>
          <a:noFill/>
        </p:spPr>
      </p:pic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2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2" name="Freeform 21"/>
          <p:cNvSpPr/>
          <p:nvPr/>
        </p:nvSpPr>
        <p:spPr>
          <a:xfrm rot="5767598">
            <a:off x="5195272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5934109"/>
            <a:ext cx="746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</a:t>
            </a:r>
            <a:r>
              <a:rPr lang="en-US" sz="1600" i="1" dirty="0" smtClean="0"/>
              <a:t>A less than sign yields a dashed line and is shaded BELOW the graph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539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V="1">
            <a:off x="1236126" y="2705100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3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Graphs of Inequalities with a &gt; Symbol</a:t>
            </a:r>
            <a:endParaRPr lang="en-US" sz="2800" b="1" dirty="0"/>
          </a:p>
        </p:txBody>
      </p:sp>
      <p:sp>
        <p:nvSpPr>
          <p:cNvPr id="23" name="Text Placeholder 4"/>
          <p:cNvSpPr txBox="1">
            <a:spLocks/>
          </p:cNvSpPr>
          <p:nvPr/>
        </p:nvSpPr>
        <p:spPr>
          <a:xfrm>
            <a:off x="531812" y="1215232"/>
            <a:ext cx="4040188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Greater than symbol: &gt; with a positive slope.</a:t>
            </a:r>
            <a:endParaRPr lang="en-US" dirty="0"/>
          </a:p>
        </p:txBody>
      </p:sp>
      <p:sp>
        <p:nvSpPr>
          <p:cNvPr id="24" name="Text Placeholder 6"/>
          <p:cNvSpPr txBox="1">
            <a:spLocks/>
          </p:cNvSpPr>
          <p:nvPr/>
        </p:nvSpPr>
        <p:spPr>
          <a:xfrm>
            <a:off x="4722675" y="1219200"/>
            <a:ext cx="4041775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Greater than symbol: &gt; with a negative slope.</a:t>
            </a:r>
            <a:endParaRPr lang="en-US" dirty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75298" y="2419349"/>
            <a:ext cx="3095626" cy="2971800"/>
            <a:chOff x="1222" y="1575"/>
            <a:chExt cx="4035" cy="4035"/>
          </a:xfrm>
        </p:grpSpPr>
        <p:sp>
          <p:nvSpPr>
            <p:cNvPr id="2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8" name="Freeform 27"/>
          <p:cNvSpPr/>
          <p:nvPr/>
        </p:nvSpPr>
        <p:spPr>
          <a:xfrm>
            <a:off x="-76200" y="2161812"/>
            <a:ext cx="2895600" cy="2514600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Picture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4375" y="2597184"/>
            <a:ext cx="2933700" cy="2997132"/>
          </a:xfrm>
          <a:prstGeom prst="rect">
            <a:avLst/>
          </a:prstGeom>
          <a:noFill/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054165" y="2590800"/>
            <a:ext cx="3095626" cy="2971800"/>
            <a:chOff x="1222" y="1575"/>
            <a:chExt cx="4035" cy="4035"/>
          </a:xfrm>
        </p:grpSpPr>
        <p:sp>
          <p:nvSpPr>
            <p:cNvPr id="31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2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33" name="Freeform 32"/>
          <p:cNvSpPr/>
          <p:nvPr/>
        </p:nvSpPr>
        <p:spPr>
          <a:xfrm rot="5767598">
            <a:off x="6062065" y="2125958"/>
            <a:ext cx="2560013" cy="2586308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5778" y="5899666"/>
            <a:ext cx="6989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NOTE</a:t>
            </a:r>
            <a:r>
              <a:rPr lang="en-US" sz="1600" dirty="0" smtClean="0"/>
              <a:t>: </a:t>
            </a:r>
            <a:r>
              <a:rPr lang="en-US" sz="1400" i="1" dirty="0" smtClean="0"/>
              <a:t>A greater than sign yields a dashed line and is shaded ABOVE the graph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422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V="1">
            <a:off x="1236126" y="2737757"/>
            <a:ext cx="1995742" cy="2438399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3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200" b="1" dirty="0" smtClean="0">
                    <a:solidFill>
                      <a:schemeClr val="tx1"/>
                    </a:solidFill>
                  </a:rPr>
                  <a:t>Graphs of Inequalities with a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 Symbol</a:t>
                </a:r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2"/>
                <a:stretch>
                  <a:fillRect l="-815" t="-638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6"/>
              <p:cNvSpPr txBox="1">
                <a:spLocks/>
              </p:cNvSpPr>
              <p:nvPr/>
            </p:nvSpPr>
            <p:spPr>
              <a:xfrm>
                <a:off x="4645025" y="1535113"/>
                <a:ext cx="4041775" cy="63976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 smtClean="0"/>
                  <a:t>Less than or equal to: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800" dirty="0" smtClean="0"/>
                  <a:t> with a negative slope.</a:t>
                </a:r>
                <a:endParaRPr lang="en-US" sz="1800" dirty="0"/>
              </a:p>
            </p:txBody>
          </p:sp>
        </mc:Choice>
        <mc:Fallback xmlns="">
          <p:sp>
            <p:nvSpPr>
              <p:cNvPr id="5" name="Tex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25" y="1535113"/>
                <a:ext cx="4041775" cy="639762"/>
              </a:xfrm>
              <a:prstGeom prst="rect">
                <a:avLst/>
              </a:prstGeom>
              <a:blipFill rotWithShape="1">
                <a:blip r:embed="rId3"/>
                <a:stretch>
                  <a:fillRect l="-1357" t="-4762" b="-1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85800" y="2438400"/>
            <a:ext cx="3095626" cy="2971800"/>
            <a:chOff x="1222" y="1575"/>
            <a:chExt cx="4035" cy="4035"/>
          </a:xfrm>
        </p:grpSpPr>
        <p:sp>
          <p:nvSpPr>
            <p:cNvPr id="7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8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9" name="Freeform 8"/>
          <p:cNvSpPr/>
          <p:nvPr/>
        </p:nvSpPr>
        <p:spPr>
          <a:xfrm>
            <a:off x="1469685" y="303820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12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 rot="5767598">
            <a:off x="5195272" y="3069771"/>
            <a:ext cx="2312125" cy="2416629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5372" y="6053554"/>
            <a:ext cx="6989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</a:t>
            </a:r>
            <a:r>
              <a:rPr lang="en-US" sz="1400" dirty="0" smtClean="0"/>
              <a:t>: </a:t>
            </a:r>
            <a:r>
              <a:rPr lang="en-US" sz="1200" i="1" dirty="0" smtClean="0"/>
              <a:t>A less than or equal to  sign yields a solid line and is shaded BELOW the graph.</a:t>
            </a:r>
            <a:endParaRPr lang="en-US" sz="1200" i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62600" y="2737757"/>
            <a:ext cx="2405743" cy="2520043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14399" y="1535736"/>
                <a:ext cx="32863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Less than or equal to: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with a positive slope.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1535736"/>
                <a:ext cx="3286351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48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V="1">
            <a:off x="1609997" y="2471057"/>
            <a:ext cx="1895203" cy="2633407"/>
          </a:xfrm>
          <a:prstGeom prst="straightConnector1">
            <a:avLst/>
          </a:prstGeom>
          <a:ln w="4762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3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Graphs of Inequalities with 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 Symbol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2"/>
                <a:stretch>
                  <a:fillRect t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6"/>
              <p:cNvSpPr txBox="1">
                <a:spLocks/>
              </p:cNvSpPr>
              <p:nvPr/>
            </p:nvSpPr>
            <p:spPr>
              <a:xfrm>
                <a:off x="4645025" y="1424207"/>
                <a:ext cx="4041775" cy="63976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i="1" dirty="0" smtClean="0"/>
                  <a:t>Greater than or equal to: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000" i="1" dirty="0" smtClean="0"/>
                  <a:t> with a negative slope.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4" name="Tex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25" y="1424207"/>
                <a:ext cx="4041775" cy="639762"/>
              </a:xfrm>
              <a:prstGeom prst="rect">
                <a:avLst/>
              </a:prstGeom>
              <a:blipFill rotWithShape="1">
                <a:blip r:embed="rId3"/>
                <a:stretch>
                  <a:fillRect l="-1659" t="-5714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95655" y="2438400"/>
            <a:ext cx="3095626" cy="2971800"/>
            <a:chOff x="1222" y="1575"/>
            <a:chExt cx="4035" cy="4035"/>
          </a:xfrm>
        </p:grpSpPr>
        <p:sp>
          <p:nvSpPr>
            <p:cNvPr id="6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7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8" name="Freeform 7"/>
          <p:cNvSpPr/>
          <p:nvPr/>
        </p:nvSpPr>
        <p:spPr>
          <a:xfrm>
            <a:off x="152400" y="1987769"/>
            <a:ext cx="2971800" cy="2812831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049427" y="2471057"/>
            <a:ext cx="3095626" cy="2971800"/>
            <a:chOff x="1222" y="1575"/>
            <a:chExt cx="4035" cy="4035"/>
          </a:xfrm>
        </p:grpSpPr>
        <p:sp>
          <p:nvSpPr>
            <p:cNvPr id="10" name="AutoShape 8"/>
            <p:cNvSpPr>
              <a:spLocks noChangeShapeType="1"/>
            </p:cNvSpPr>
            <p:nvPr/>
          </p:nv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1" name="AutoShape 7"/>
            <p:cNvSpPr>
              <a:spLocks noChangeShapeType="1"/>
            </p:cNvSpPr>
            <p:nvPr/>
          </p:nv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2" name="Freeform 11"/>
          <p:cNvSpPr/>
          <p:nvPr/>
        </p:nvSpPr>
        <p:spPr>
          <a:xfrm rot="5767598">
            <a:off x="6224898" y="1890527"/>
            <a:ext cx="2764579" cy="2741983"/>
          </a:xfrm>
          <a:custGeom>
            <a:avLst/>
            <a:gdLst>
              <a:gd name="connsiteX0" fmla="*/ 0 w 2312125"/>
              <a:gd name="connsiteY0" fmla="*/ 1920240 h 2416629"/>
              <a:gd name="connsiteX1" fmla="*/ 0 w 2312125"/>
              <a:gd name="connsiteY1" fmla="*/ 1920240 h 2416629"/>
              <a:gd name="connsiteX2" fmla="*/ 248194 w 2312125"/>
              <a:gd name="connsiteY2" fmla="*/ 1750423 h 2416629"/>
              <a:gd name="connsiteX3" fmla="*/ 444137 w 2312125"/>
              <a:gd name="connsiteY3" fmla="*/ 1672046 h 2416629"/>
              <a:gd name="connsiteX4" fmla="*/ 548640 w 2312125"/>
              <a:gd name="connsiteY4" fmla="*/ 1645920 h 2416629"/>
              <a:gd name="connsiteX5" fmla="*/ 757645 w 2312125"/>
              <a:gd name="connsiteY5" fmla="*/ 1580606 h 2416629"/>
              <a:gd name="connsiteX6" fmla="*/ 862148 w 2312125"/>
              <a:gd name="connsiteY6" fmla="*/ 1502229 h 2416629"/>
              <a:gd name="connsiteX7" fmla="*/ 966651 w 2312125"/>
              <a:gd name="connsiteY7" fmla="*/ 1423852 h 2416629"/>
              <a:gd name="connsiteX8" fmla="*/ 1084217 w 2312125"/>
              <a:gd name="connsiteY8" fmla="*/ 1267098 h 2416629"/>
              <a:gd name="connsiteX9" fmla="*/ 1149531 w 2312125"/>
              <a:gd name="connsiteY9" fmla="*/ 1149532 h 2416629"/>
              <a:gd name="connsiteX10" fmla="*/ 1188720 w 2312125"/>
              <a:gd name="connsiteY10" fmla="*/ 1084218 h 2416629"/>
              <a:gd name="connsiteX11" fmla="*/ 1214845 w 2312125"/>
              <a:gd name="connsiteY11" fmla="*/ 992778 h 2416629"/>
              <a:gd name="connsiteX12" fmla="*/ 1280160 w 2312125"/>
              <a:gd name="connsiteY12" fmla="*/ 888275 h 2416629"/>
              <a:gd name="connsiteX13" fmla="*/ 1306285 w 2312125"/>
              <a:gd name="connsiteY13" fmla="*/ 836023 h 2416629"/>
              <a:gd name="connsiteX14" fmla="*/ 1358537 w 2312125"/>
              <a:gd name="connsiteY14" fmla="*/ 757646 h 2416629"/>
              <a:gd name="connsiteX15" fmla="*/ 1384663 w 2312125"/>
              <a:gd name="connsiteY15" fmla="*/ 692332 h 2416629"/>
              <a:gd name="connsiteX16" fmla="*/ 1423851 w 2312125"/>
              <a:gd name="connsiteY16" fmla="*/ 640080 h 2416629"/>
              <a:gd name="connsiteX17" fmla="*/ 1449977 w 2312125"/>
              <a:gd name="connsiteY17" fmla="*/ 587829 h 2416629"/>
              <a:gd name="connsiteX18" fmla="*/ 1476103 w 2312125"/>
              <a:gd name="connsiteY18" fmla="*/ 548640 h 2416629"/>
              <a:gd name="connsiteX19" fmla="*/ 1502228 w 2312125"/>
              <a:gd name="connsiteY19" fmla="*/ 496389 h 2416629"/>
              <a:gd name="connsiteX20" fmla="*/ 1554480 w 2312125"/>
              <a:gd name="connsiteY20" fmla="*/ 418012 h 2416629"/>
              <a:gd name="connsiteX21" fmla="*/ 1593668 w 2312125"/>
              <a:gd name="connsiteY21" fmla="*/ 339635 h 2416629"/>
              <a:gd name="connsiteX22" fmla="*/ 1606731 w 2312125"/>
              <a:gd name="connsiteY22" fmla="*/ 300446 h 2416629"/>
              <a:gd name="connsiteX23" fmla="*/ 1672045 w 2312125"/>
              <a:gd name="connsiteY23" fmla="*/ 195943 h 2416629"/>
              <a:gd name="connsiteX24" fmla="*/ 1737360 w 2312125"/>
              <a:gd name="connsiteY24" fmla="*/ 78378 h 2416629"/>
              <a:gd name="connsiteX25" fmla="*/ 1750423 w 2312125"/>
              <a:gd name="connsiteY25" fmla="*/ 65315 h 2416629"/>
              <a:gd name="connsiteX26" fmla="*/ 222068 w 2312125"/>
              <a:gd name="connsiteY26" fmla="*/ 1972492 h 2416629"/>
              <a:gd name="connsiteX27" fmla="*/ 1907177 w 2312125"/>
              <a:gd name="connsiteY27" fmla="*/ 339635 h 2416629"/>
              <a:gd name="connsiteX28" fmla="*/ 470263 w 2312125"/>
              <a:gd name="connsiteY28" fmla="*/ 2272938 h 2416629"/>
              <a:gd name="connsiteX29" fmla="*/ 2312125 w 2312125"/>
              <a:gd name="connsiteY29" fmla="*/ 365760 h 2416629"/>
              <a:gd name="connsiteX30" fmla="*/ 809897 w 2312125"/>
              <a:gd name="connsiteY30" fmla="*/ 2416629 h 2416629"/>
              <a:gd name="connsiteX31" fmla="*/ 2259874 w 2312125"/>
              <a:gd name="connsiteY31" fmla="*/ 822960 h 2416629"/>
              <a:gd name="connsiteX32" fmla="*/ 1306285 w 2312125"/>
              <a:gd name="connsiteY32" fmla="*/ 2416629 h 2416629"/>
              <a:gd name="connsiteX33" fmla="*/ 1933303 w 2312125"/>
              <a:gd name="connsiteY33" fmla="*/ 509452 h 2416629"/>
              <a:gd name="connsiteX34" fmla="*/ 783771 w 2312125"/>
              <a:gd name="connsiteY34" fmla="*/ 1959429 h 2416629"/>
              <a:gd name="connsiteX35" fmla="*/ 1828800 w 2312125"/>
              <a:gd name="connsiteY35" fmla="*/ 209006 h 2416629"/>
              <a:gd name="connsiteX36" fmla="*/ 783771 w 2312125"/>
              <a:gd name="connsiteY36" fmla="*/ 2246812 h 2416629"/>
              <a:gd name="connsiteX37" fmla="*/ 2181497 w 2312125"/>
              <a:gd name="connsiteY37" fmla="*/ 365760 h 2416629"/>
              <a:gd name="connsiteX38" fmla="*/ 1097280 w 2312125"/>
              <a:gd name="connsiteY38" fmla="*/ 2377440 h 2416629"/>
              <a:gd name="connsiteX39" fmla="*/ 1985554 w 2312125"/>
              <a:gd name="connsiteY39" fmla="*/ 365760 h 2416629"/>
              <a:gd name="connsiteX40" fmla="*/ 261257 w 2312125"/>
              <a:gd name="connsiteY40" fmla="*/ 2259875 h 2416629"/>
              <a:gd name="connsiteX41" fmla="*/ 1711234 w 2312125"/>
              <a:gd name="connsiteY41" fmla="*/ 0 h 2416629"/>
              <a:gd name="connsiteX42" fmla="*/ 91440 w 2312125"/>
              <a:gd name="connsiteY42" fmla="*/ 2011680 h 2416629"/>
              <a:gd name="connsiteX43" fmla="*/ 1920240 w 2312125"/>
              <a:gd name="connsiteY43" fmla="*/ 274320 h 2416629"/>
              <a:gd name="connsiteX44" fmla="*/ 1907177 w 2312125"/>
              <a:gd name="connsiteY44" fmla="*/ 104503 h 2416629"/>
              <a:gd name="connsiteX45" fmla="*/ 1645920 w 2312125"/>
              <a:gd name="connsiteY45" fmla="*/ 5878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12125" h="2416629">
                <a:moveTo>
                  <a:pt x="0" y="1920240"/>
                </a:moveTo>
                <a:lnTo>
                  <a:pt x="0" y="1920240"/>
                </a:lnTo>
                <a:cubicBezTo>
                  <a:pt x="82731" y="1863634"/>
                  <a:pt x="156056" y="1789910"/>
                  <a:pt x="248194" y="1750423"/>
                </a:cubicBezTo>
                <a:cubicBezTo>
                  <a:pt x="308763" y="1724465"/>
                  <a:pt x="381581" y="1691595"/>
                  <a:pt x="444137" y="1672046"/>
                </a:cubicBezTo>
                <a:cubicBezTo>
                  <a:pt x="478409" y="1661336"/>
                  <a:pt x="513946" y="1655172"/>
                  <a:pt x="548640" y="1645920"/>
                </a:cubicBezTo>
                <a:cubicBezTo>
                  <a:pt x="642340" y="1620934"/>
                  <a:pt x="658820" y="1613548"/>
                  <a:pt x="757645" y="1580606"/>
                </a:cubicBezTo>
                <a:cubicBezTo>
                  <a:pt x="792479" y="1554480"/>
                  <a:pt x="828697" y="1530104"/>
                  <a:pt x="862148" y="1502229"/>
                </a:cubicBezTo>
                <a:cubicBezTo>
                  <a:pt x="961180" y="1419703"/>
                  <a:pt x="866272" y="1474042"/>
                  <a:pt x="966651" y="1423852"/>
                </a:cubicBezTo>
                <a:cubicBezTo>
                  <a:pt x="1013707" y="1363351"/>
                  <a:pt x="1047635" y="1325630"/>
                  <a:pt x="1084217" y="1267098"/>
                </a:cubicBezTo>
                <a:cubicBezTo>
                  <a:pt x="1165887" y="1136425"/>
                  <a:pt x="1087152" y="1261812"/>
                  <a:pt x="1149531" y="1149532"/>
                </a:cubicBezTo>
                <a:cubicBezTo>
                  <a:pt x="1161861" y="1127338"/>
                  <a:pt x="1175657" y="1105989"/>
                  <a:pt x="1188720" y="1084218"/>
                </a:cubicBezTo>
                <a:cubicBezTo>
                  <a:pt x="1192904" y="1067482"/>
                  <a:pt x="1205477" y="1011515"/>
                  <a:pt x="1214845" y="992778"/>
                </a:cubicBezTo>
                <a:cubicBezTo>
                  <a:pt x="1264129" y="894209"/>
                  <a:pt x="1238702" y="960826"/>
                  <a:pt x="1280160" y="888275"/>
                </a:cubicBezTo>
                <a:cubicBezTo>
                  <a:pt x="1289821" y="871368"/>
                  <a:pt x="1296266" y="852721"/>
                  <a:pt x="1306285" y="836023"/>
                </a:cubicBezTo>
                <a:cubicBezTo>
                  <a:pt x="1322440" y="809098"/>
                  <a:pt x="1346875" y="786799"/>
                  <a:pt x="1358537" y="757646"/>
                </a:cubicBezTo>
                <a:cubicBezTo>
                  <a:pt x="1367246" y="735875"/>
                  <a:pt x="1373275" y="712830"/>
                  <a:pt x="1384663" y="692332"/>
                </a:cubicBezTo>
                <a:cubicBezTo>
                  <a:pt x="1395236" y="673300"/>
                  <a:pt x="1412312" y="658542"/>
                  <a:pt x="1423851" y="640080"/>
                </a:cubicBezTo>
                <a:cubicBezTo>
                  <a:pt x="1434172" y="623567"/>
                  <a:pt x="1440316" y="604736"/>
                  <a:pt x="1449977" y="587829"/>
                </a:cubicBezTo>
                <a:cubicBezTo>
                  <a:pt x="1457766" y="574198"/>
                  <a:pt x="1468314" y="562271"/>
                  <a:pt x="1476103" y="548640"/>
                </a:cubicBezTo>
                <a:cubicBezTo>
                  <a:pt x="1485764" y="531733"/>
                  <a:pt x="1492209" y="513087"/>
                  <a:pt x="1502228" y="496389"/>
                </a:cubicBezTo>
                <a:cubicBezTo>
                  <a:pt x="1518383" y="469464"/>
                  <a:pt x="1554480" y="418012"/>
                  <a:pt x="1554480" y="418012"/>
                </a:cubicBezTo>
                <a:cubicBezTo>
                  <a:pt x="1587315" y="319508"/>
                  <a:pt x="1543023" y="440926"/>
                  <a:pt x="1593668" y="339635"/>
                </a:cubicBezTo>
                <a:cubicBezTo>
                  <a:pt x="1599826" y="327319"/>
                  <a:pt x="1600137" y="312534"/>
                  <a:pt x="1606731" y="300446"/>
                </a:cubicBezTo>
                <a:cubicBezTo>
                  <a:pt x="1626401" y="264384"/>
                  <a:pt x="1659055" y="234913"/>
                  <a:pt x="1672045" y="195943"/>
                </a:cubicBezTo>
                <a:cubicBezTo>
                  <a:pt x="1704013" y="100040"/>
                  <a:pt x="1678698" y="137039"/>
                  <a:pt x="1737360" y="78378"/>
                </a:cubicBezTo>
                <a:lnTo>
                  <a:pt x="1750423" y="65315"/>
                </a:lnTo>
                <a:lnTo>
                  <a:pt x="222068" y="1972492"/>
                </a:lnTo>
                <a:lnTo>
                  <a:pt x="1907177" y="339635"/>
                </a:lnTo>
                <a:lnTo>
                  <a:pt x="470263" y="2272938"/>
                </a:lnTo>
                <a:lnTo>
                  <a:pt x="2312125" y="365760"/>
                </a:lnTo>
                <a:lnTo>
                  <a:pt x="809897" y="2416629"/>
                </a:lnTo>
                <a:lnTo>
                  <a:pt x="2259874" y="822960"/>
                </a:lnTo>
                <a:lnTo>
                  <a:pt x="1306285" y="2416629"/>
                </a:lnTo>
                <a:lnTo>
                  <a:pt x="1933303" y="509452"/>
                </a:lnTo>
                <a:lnTo>
                  <a:pt x="783771" y="1959429"/>
                </a:lnTo>
                <a:lnTo>
                  <a:pt x="1828800" y="209006"/>
                </a:lnTo>
                <a:lnTo>
                  <a:pt x="783771" y="2246812"/>
                </a:lnTo>
                <a:lnTo>
                  <a:pt x="2181497" y="365760"/>
                </a:lnTo>
                <a:lnTo>
                  <a:pt x="1097280" y="2377440"/>
                </a:lnTo>
                <a:lnTo>
                  <a:pt x="1985554" y="365760"/>
                </a:lnTo>
                <a:lnTo>
                  <a:pt x="261257" y="2259875"/>
                </a:lnTo>
                <a:lnTo>
                  <a:pt x="1711234" y="0"/>
                </a:lnTo>
                <a:lnTo>
                  <a:pt x="91440" y="2011680"/>
                </a:lnTo>
                <a:lnTo>
                  <a:pt x="1920240" y="274320"/>
                </a:lnTo>
                <a:lnTo>
                  <a:pt x="1907177" y="104503"/>
                </a:lnTo>
                <a:lnTo>
                  <a:pt x="1645920" y="587829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5778" y="6022683"/>
            <a:ext cx="6989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</a:t>
            </a:r>
            <a:r>
              <a:rPr lang="en-US" sz="1400" dirty="0" smtClean="0"/>
              <a:t>: </a:t>
            </a:r>
            <a:r>
              <a:rPr lang="en-US" sz="1200" i="1" dirty="0" smtClean="0"/>
              <a:t>A greater than or equal to  sign yields a solid line and is shaded ABOVE the graph</a:t>
            </a:r>
            <a:endParaRPr lang="en-US" sz="1200" i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62600" y="2737757"/>
            <a:ext cx="2405743" cy="2520043"/>
          </a:xfrm>
          <a:prstGeom prst="straightConnector1">
            <a:avLst/>
          </a:prstGeom>
          <a:ln w="476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6185" y="1417638"/>
                <a:ext cx="35145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Greater than or equal to: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 </m:t>
                    </m:r>
                  </m:oMath>
                </a14:m>
                <a:r>
                  <a:rPr lang="en-US" i="1" dirty="0" smtClean="0"/>
                  <a:t>with a positive slope.</a:t>
                </a:r>
                <a:endParaRPr lang="en-US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85" y="1417638"/>
                <a:ext cx="3514566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56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Graphs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 smtClean="0"/>
                  <a:t> respectively.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half" idx="3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Graphs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en-US" dirty="0" smtClean="0"/>
                  <a:t> respectively.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Special Cases: Graphs of Inequalities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447518" y="4419600"/>
            <a:ext cx="2210082" cy="1779625"/>
            <a:chOff x="1222" y="1575"/>
            <a:chExt cx="4035" cy="4035"/>
          </a:xfrm>
        </p:grpSpPr>
        <p:cxnSp>
          <p:nvCxnSpPr>
            <p:cNvPr id="12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447792" y="2438400"/>
            <a:ext cx="2209808" cy="1573175"/>
            <a:chOff x="1222" y="1575"/>
            <a:chExt cx="4035" cy="4035"/>
          </a:xfrm>
        </p:grpSpPr>
        <p:cxnSp>
          <p:nvCxnSpPr>
            <p:cNvPr id="15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" name="Straight Arrow Connector 17"/>
          <p:cNvCxnSpPr/>
          <p:nvPr/>
        </p:nvCxnSpPr>
        <p:spPr>
          <a:xfrm>
            <a:off x="2895600" y="2438400"/>
            <a:ext cx="0" cy="1828800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99954" y="4611827"/>
            <a:ext cx="0" cy="1828800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3166" y="2417737"/>
            <a:ext cx="2286000" cy="1573175"/>
            <a:chOff x="1222" y="1575"/>
            <a:chExt cx="4035" cy="4035"/>
          </a:xfrm>
        </p:grpSpPr>
        <p:cxnSp>
          <p:nvCxnSpPr>
            <p:cNvPr id="21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883" y="4580968"/>
            <a:ext cx="2286000" cy="1573175"/>
            <a:chOff x="1222" y="1575"/>
            <a:chExt cx="4035" cy="4035"/>
          </a:xfrm>
        </p:grpSpPr>
        <p:cxnSp>
          <p:nvCxnSpPr>
            <p:cNvPr id="24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6" name="Straight Arrow Connector 25"/>
          <p:cNvCxnSpPr/>
          <p:nvPr/>
        </p:nvCxnSpPr>
        <p:spPr>
          <a:xfrm>
            <a:off x="6685756" y="1839913"/>
            <a:ext cx="39687" cy="2274887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  <a:scene3d>
            <a:camera prst="orthographicFront">
              <a:rot lat="60000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56955" y="3962400"/>
            <a:ext cx="39687" cy="2274887"/>
          </a:xfrm>
          <a:prstGeom prst="straightConnector1">
            <a:avLst/>
          </a:prstGeom>
          <a:ln w="47625">
            <a:solidFill>
              <a:srgbClr val="FF0000"/>
            </a:solidFill>
            <a:prstDash val="lgDash"/>
            <a:headEnd type="arrow"/>
            <a:tailEnd type="arrow"/>
          </a:ln>
          <a:scene3d>
            <a:camera prst="orthographicFront">
              <a:rot lat="60000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904999" y="2481943"/>
            <a:ext cx="877389" cy="1529632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>
            <a:off x="2972083" y="4781644"/>
            <a:ext cx="990317" cy="1489166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 rot="16200000">
            <a:off x="6077813" y="4618900"/>
            <a:ext cx="950774" cy="2286000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 rot="16200000">
            <a:off x="6483079" y="1377678"/>
            <a:ext cx="598009" cy="2437834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 rot="16200000">
            <a:off x="6839045" y="5049432"/>
            <a:ext cx="495110" cy="1219200"/>
          </a:xfrm>
          <a:custGeom>
            <a:avLst/>
            <a:gdLst>
              <a:gd name="connsiteX0" fmla="*/ 104502 w 1371600"/>
              <a:gd name="connsiteY0" fmla="*/ 1240971 h 1489166"/>
              <a:gd name="connsiteX1" fmla="*/ 104502 w 1371600"/>
              <a:gd name="connsiteY1" fmla="*/ 1240971 h 1489166"/>
              <a:gd name="connsiteX2" fmla="*/ 91440 w 1371600"/>
              <a:gd name="connsiteY2" fmla="*/ 1084217 h 1489166"/>
              <a:gd name="connsiteX3" fmla="*/ 52251 w 1371600"/>
              <a:gd name="connsiteY3" fmla="*/ 953588 h 1489166"/>
              <a:gd name="connsiteX4" fmla="*/ 0 w 1371600"/>
              <a:gd name="connsiteY4" fmla="*/ 444137 h 1489166"/>
              <a:gd name="connsiteX5" fmla="*/ 13062 w 1371600"/>
              <a:gd name="connsiteY5" fmla="*/ 143691 h 1489166"/>
              <a:gd name="connsiteX6" fmla="*/ 26125 w 1371600"/>
              <a:gd name="connsiteY6" fmla="*/ 104503 h 1489166"/>
              <a:gd name="connsiteX7" fmla="*/ 39188 w 1371600"/>
              <a:gd name="connsiteY7" fmla="*/ 52251 h 1489166"/>
              <a:gd name="connsiteX8" fmla="*/ 65314 w 1371600"/>
              <a:gd name="connsiteY8" fmla="*/ 13063 h 1489166"/>
              <a:gd name="connsiteX9" fmla="*/ 104502 w 1371600"/>
              <a:gd name="connsiteY9" fmla="*/ 0 h 1489166"/>
              <a:gd name="connsiteX10" fmla="*/ 143691 w 1371600"/>
              <a:gd name="connsiteY10" fmla="*/ 13063 h 1489166"/>
              <a:gd name="connsiteX11" fmla="*/ 169817 w 1371600"/>
              <a:gd name="connsiteY11" fmla="*/ 52251 h 1489166"/>
              <a:gd name="connsiteX12" fmla="*/ 248194 w 1371600"/>
              <a:gd name="connsiteY12" fmla="*/ 1214846 h 1489166"/>
              <a:gd name="connsiteX13" fmla="*/ 365760 w 1371600"/>
              <a:gd name="connsiteY13" fmla="*/ 91440 h 1489166"/>
              <a:gd name="connsiteX14" fmla="*/ 574765 w 1371600"/>
              <a:gd name="connsiteY14" fmla="*/ 1240971 h 1489166"/>
              <a:gd name="connsiteX15" fmla="*/ 679268 w 1371600"/>
              <a:gd name="connsiteY15" fmla="*/ 130628 h 1489166"/>
              <a:gd name="connsiteX16" fmla="*/ 875211 w 1371600"/>
              <a:gd name="connsiteY16" fmla="*/ 1214846 h 1489166"/>
              <a:gd name="connsiteX17" fmla="*/ 1214845 w 1371600"/>
              <a:gd name="connsiteY17" fmla="*/ 156754 h 1489166"/>
              <a:gd name="connsiteX18" fmla="*/ 1240971 w 1371600"/>
              <a:gd name="connsiteY18" fmla="*/ 1319348 h 1489166"/>
              <a:gd name="connsiteX19" fmla="*/ 613954 w 1371600"/>
              <a:gd name="connsiteY19" fmla="*/ 640080 h 1489166"/>
              <a:gd name="connsiteX20" fmla="*/ 927462 w 1371600"/>
              <a:gd name="connsiteY20" fmla="*/ 117566 h 1489166"/>
              <a:gd name="connsiteX21" fmla="*/ 836022 w 1371600"/>
              <a:gd name="connsiteY21" fmla="*/ 1463040 h 1489166"/>
              <a:gd name="connsiteX22" fmla="*/ 666205 w 1371600"/>
              <a:gd name="connsiteY22" fmla="*/ 940526 h 1489166"/>
              <a:gd name="connsiteX23" fmla="*/ 548640 w 1371600"/>
              <a:gd name="connsiteY23" fmla="*/ 222068 h 1489166"/>
              <a:gd name="connsiteX24" fmla="*/ 300445 w 1371600"/>
              <a:gd name="connsiteY24" fmla="*/ 1293223 h 1489166"/>
              <a:gd name="connsiteX25" fmla="*/ 222068 w 1371600"/>
              <a:gd name="connsiteY25" fmla="*/ 195943 h 1489166"/>
              <a:gd name="connsiteX26" fmla="*/ 222068 w 1371600"/>
              <a:gd name="connsiteY26" fmla="*/ 195943 h 1489166"/>
              <a:gd name="connsiteX27" fmla="*/ 104502 w 1371600"/>
              <a:gd name="connsiteY27" fmla="*/ 1084217 h 1489166"/>
              <a:gd name="connsiteX28" fmla="*/ 509451 w 1371600"/>
              <a:gd name="connsiteY28" fmla="*/ 1240971 h 1489166"/>
              <a:gd name="connsiteX29" fmla="*/ 209005 w 1371600"/>
              <a:gd name="connsiteY29" fmla="*/ 1397726 h 1489166"/>
              <a:gd name="connsiteX30" fmla="*/ 822960 w 1371600"/>
              <a:gd name="connsiteY30" fmla="*/ 692331 h 1489166"/>
              <a:gd name="connsiteX31" fmla="*/ 796834 w 1371600"/>
              <a:gd name="connsiteY31" fmla="*/ 391886 h 1489166"/>
              <a:gd name="connsiteX32" fmla="*/ 613954 w 1371600"/>
              <a:gd name="connsiteY32" fmla="*/ 130628 h 1489166"/>
              <a:gd name="connsiteX33" fmla="*/ 326571 w 1371600"/>
              <a:gd name="connsiteY33" fmla="*/ 613954 h 1489166"/>
              <a:gd name="connsiteX34" fmla="*/ 418011 w 1371600"/>
              <a:gd name="connsiteY34" fmla="*/ 1110343 h 1489166"/>
              <a:gd name="connsiteX35" fmla="*/ 587828 w 1371600"/>
              <a:gd name="connsiteY35" fmla="*/ 1358537 h 1489166"/>
              <a:gd name="connsiteX36" fmla="*/ 836022 w 1371600"/>
              <a:gd name="connsiteY36" fmla="*/ 1423851 h 1489166"/>
              <a:gd name="connsiteX37" fmla="*/ 862148 w 1371600"/>
              <a:gd name="connsiteY37" fmla="*/ 1045028 h 1489166"/>
              <a:gd name="connsiteX38" fmla="*/ 862148 w 1371600"/>
              <a:gd name="connsiteY38" fmla="*/ 809897 h 1489166"/>
              <a:gd name="connsiteX39" fmla="*/ 875211 w 1371600"/>
              <a:gd name="connsiteY39" fmla="*/ 770708 h 1489166"/>
              <a:gd name="connsiteX40" fmla="*/ 1031965 w 1371600"/>
              <a:gd name="connsiteY40" fmla="*/ 326571 h 1489166"/>
              <a:gd name="connsiteX41" fmla="*/ 1097280 w 1371600"/>
              <a:gd name="connsiteY41" fmla="*/ 222068 h 1489166"/>
              <a:gd name="connsiteX42" fmla="*/ 1175657 w 1371600"/>
              <a:gd name="connsiteY42" fmla="*/ 535577 h 1489166"/>
              <a:gd name="connsiteX43" fmla="*/ 1175657 w 1371600"/>
              <a:gd name="connsiteY43" fmla="*/ 666206 h 1489166"/>
              <a:gd name="connsiteX44" fmla="*/ 1149531 w 1371600"/>
              <a:gd name="connsiteY44" fmla="*/ 1058091 h 1489166"/>
              <a:gd name="connsiteX45" fmla="*/ 1136468 w 1371600"/>
              <a:gd name="connsiteY45" fmla="*/ 1097280 h 1489166"/>
              <a:gd name="connsiteX46" fmla="*/ 1136468 w 1371600"/>
              <a:gd name="connsiteY46" fmla="*/ 1214846 h 1489166"/>
              <a:gd name="connsiteX47" fmla="*/ 1240971 w 1371600"/>
              <a:gd name="connsiteY47" fmla="*/ 1489166 h 1489166"/>
              <a:gd name="connsiteX48" fmla="*/ 1240971 w 1371600"/>
              <a:gd name="connsiteY48" fmla="*/ 1489166 h 1489166"/>
              <a:gd name="connsiteX49" fmla="*/ 1371600 w 1371600"/>
              <a:gd name="connsiteY49" fmla="*/ 1280160 h 1489166"/>
              <a:gd name="connsiteX50" fmla="*/ 1345474 w 1371600"/>
              <a:gd name="connsiteY50" fmla="*/ 1018903 h 1489166"/>
              <a:gd name="connsiteX51" fmla="*/ 1345474 w 1371600"/>
              <a:gd name="connsiteY51" fmla="*/ 640080 h 1489166"/>
              <a:gd name="connsiteX52" fmla="*/ 1345474 w 1371600"/>
              <a:gd name="connsiteY52" fmla="*/ 548640 h 1489166"/>
              <a:gd name="connsiteX53" fmla="*/ 1358537 w 1371600"/>
              <a:gd name="connsiteY53" fmla="*/ 496388 h 1489166"/>
              <a:gd name="connsiteX54" fmla="*/ 1358537 w 1371600"/>
              <a:gd name="connsiteY54" fmla="*/ 365760 h 1489166"/>
              <a:gd name="connsiteX55" fmla="*/ 1358537 w 1371600"/>
              <a:gd name="connsiteY55" fmla="*/ 365760 h 148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71600" h="1489166">
                <a:moveTo>
                  <a:pt x="104502" y="1240971"/>
                </a:moveTo>
                <a:lnTo>
                  <a:pt x="104502" y="1240971"/>
                </a:lnTo>
                <a:cubicBezTo>
                  <a:pt x="100148" y="1188720"/>
                  <a:pt x="100819" y="1135804"/>
                  <a:pt x="91440" y="1084217"/>
                </a:cubicBezTo>
                <a:cubicBezTo>
                  <a:pt x="83308" y="1039490"/>
                  <a:pt x="58680" y="998591"/>
                  <a:pt x="52251" y="953588"/>
                </a:cubicBezTo>
                <a:cubicBezTo>
                  <a:pt x="28109" y="784596"/>
                  <a:pt x="0" y="444137"/>
                  <a:pt x="0" y="444137"/>
                </a:cubicBezTo>
                <a:cubicBezTo>
                  <a:pt x="4354" y="343988"/>
                  <a:pt x="5374" y="243639"/>
                  <a:pt x="13062" y="143691"/>
                </a:cubicBezTo>
                <a:cubicBezTo>
                  <a:pt x="14118" y="129962"/>
                  <a:pt x="22342" y="117742"/>
                  <a:pt x="26125" y="104503"/>
                </a:cubicBezTo>
                <a:cubicBezTo>
                  <a:pt x="31057" y="87240"/>
                  <a:pt x="32116" y="68753"/>
                  <a:pt x="39188" y="52251"/>
                </a:cubicBezTo>
                <a:cubicBezTo>
                  <a:pt x="45372" y="37821"/>
                  <a:pt x="53055" y="22870"/>
                  <a:pt x="65314" y="13063"/>
                </a:cubicBezTo>
                <a:cubicBezTo>
                  <a:pt x="76066" y="4461"/>
                  <a:pt x="91439" y="4354"/>
                  <a:pt x="104502" y="0"/>
                </a:cubicBezTo>
                <a:cubicBezTo>
                  <a:pt x="117565" y="4354"/>
                  <a:pt x="133954" y="3327"/>
                  <a:pt x="143691" y="13063"/>
                </a:cubicBezTo>
                <a:cubicBezTo>
                  <a:pt x="187011" y="56382"/>
                  <a:pt x="133852" y="52251"/>
                  <a:pt x="169817" y="52251"/>
                </a:cubicBezTo>
                <a:lnTo>
                  <a:pt x="248194" y="1214846"/>
                </a:lnTo>
                <a:lnTo>
                  <a:pt x="365760" y="91440"/>
                </a:lnTo>
                <a:lnTo>
                  <a:pt x="574765" y="1240971"/>
                </a:lnTo>
                <a:lnTo>
                  <a:pt x="679268" y="130628"/>
                </a:lnTo>
                <a:lnTo>
                  <a:pt x="875211" y="1214846"/>
                </a:lnTo>
                <a:lnTo>
                  <a:pt x="1214845" y="156754"/>
                </a:lnTo>
                <a:lnTo>
                  <a:pt x="1240971" y="1319348"/>
                </a:lnTo>
                <a:lnTo>
                  <a:pt x="613954" y="640080"/>
                </a:lnTo>
                <a:lnTo>
                  <a:pt x="927462" y="117566"/>
                </a:lnTo>
                <a:lnTo>
                  <a:pt x="836022" y="1463040"/>
                </a:lnTo>
                <a:lnTo>
                  <a:pt x="666205" y="940526"/>
                </a:lnTo>
                <a:lnTo>
                  <a:pt x="548640" y="222068"/>
                </a:lnTo>
                <a:lnTo>
                  <a:pt x="300445" y="1293223"/>
                </a:lnTo>
                <a:lnTo>
                  <a:pt x="222068" y="195943"/>
                </a:lnTo>
                <a:lnTo>
                  <a:pt x="222068" y="195943"/>
                </a:lnTo>
                <a:lnTo>
                  <a:pt x="104502" y="1084217"/>
                </a:lnTo>
                <a:lnTo>
                  <a:pt x="509451" y="1240971"/>
                </a:lnTo>
                <a:lnTo>
                  <a:pt x="209005" y="1397726"/>
                </a:lnTo>
                <a:lnTo>
                  <a:pt x="822960" y="692331"/>
                </a:lnTo>
                <a:lnTo>
                  <a:pt x="796834" y="391886"/>
                </a:lnTo>
                <a:lnTo>
                  <a:pt x="613954" y="130628"/>
                </a:lnTo>
                <a:lnTo>
                  <a:pt x="326571" y="613954"/>
                </a:lnTo>
                <a:lnTo>
                  <a:pt x="418011" y="1110343"/>
                </a:lnTo>
                <a:lnTo>
                  <a:pt x="587828" y="1358537"/>
                </a:lnTo>
                <a:lnTo>
                  <a:pt x="836022" y="1423851"/>
                </a:lnTo>
                <a:lnTo>
                  <a:pt x="862148" y="1045028"/>
                </a:lnTo>
                <a:lnTo>
                  <a:pt x="862148" y="809897"/>
                </a:lnTo>
                <a:lnTo>
                  <a:pt x="875211" y="770708"/>
                </a:lnTo>
                <a:lnTo>
                  <a:pt x="1031965" y="326571"/>
                </a:lnTo>
                <a:lnTo>
                  <a:pt x="1097280" y="222068"/>
                </a:lnTo>
                <a:lnTo>
                  <a:pt x="1175657" y="535577"/>
                </a:lnTo>
                <a:lnTo>
                  <a:pt x="1175657" y="666206"/>
                </a:lnTo>
                <a:lnTo>
                  <a:pt x="1149531" y="1058091"/>
                </a:lnTo>
                <a:lnTo>
                  <a:pt x="1136468" y="1097280"/>
                </a:lnTo>
                <a:lnTo>
                  <a:pt x="1136468" y="1214846"/>
                </a:lnTo>
                <a:lnTo>
                  <a:pt x="1240971" y="1489166"/>
                </a:lnTo>
                <a:lnTo>
                  <a:pt x="1240971" y="1489166"/>
                </a:lnTo>
                <a:lnTo>
                  <a:pt x="1371600" y="1280160"/>
                </a:lnTo>
                <a:lnTo>
                  <a:pt x="1345474" y="1018903"/>
                </a:lnTo>
                <a:lnTo>
                  <a:pt x="1345474" y="640080"/>
                </a:lnTo>
                <a:lnTo>
                  <a:pt x="1345474" y="548640"/>
                </a:lnTo>
                <a:lnTo>
                  <a:pt x="1358537" y="496388"/>
                </a:lnTo>
                <a:lnTo>
                  <a:pt x="1358537" y="365760"/>
                </a:lnTo>
                <a:lnTo>
                  <a:pt x="1358537" y="3657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66800" y="6338809"/>
                <a:ext cx="716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The same applies for the symbols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≥</m:t>
                    </m:r>
                  </m:oMath>
                </a14:m>
                <a:r>
                  <a:rPr lang="en-US" dirty="0" smtClean="0"/>
                  <a:t> but with a SOLID line.</a:t>
                </a:r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338809"/>
                <a:ext cx="7162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6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Symbols and Shading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&lt;  dash/below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&gt;  dash/above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u="sng" dirty="0" smtClean="0"/>
              <a:t>&lt;</a:t>
            </a:r>
            <a:r>
              <a:rPr lang="en-US" sz="3200" b="1" dirty="0"/>
              <a:t> </a:t>
            </a:r>
            <a:r>
              <a:rPr lang="en-US" sz="3200" b="1" dirty="0" smtClean="0"/>
              <a:t>  solid/below</a:t>
            </a:r>
          </a:p>
          <a:p>
            <a:pPr marL="0" indent="0" algn="ctr">
              <a:buNone/>
            </a:pPr>
            <a:endParaRPr lang="en-US" sz="3200" b="1" u="sng" dirty="0"/>
          </a:p>
          <a:p>
            <a:pPr marL="0" indent="0" algn="ctr">
              <a:buNone/>
            </a:pPr>
            <a:r>
              <a:rPr lang="en-US" sz="3200" b="1" u="sng" dirty="0" smtClean="0"/>
              <a:t>&gt;</a:t>
            </a:r>
            <a:r>
              <a:rPr lang="en-US" sz="3200" b="1" dirty="0"/>
              <a:t> </a:t>
            </a:r>
            <a:r>
              <a:rPr lang="en-US" sz="3200" b="1" dirty="0" smtClean="0"/>
              <a:t>  solid/above</a:t>
            </a:r>
            <a:endParaRPr lang="en-US" sz="3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79735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Graphing Systems of Inequalities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Using the graph paper, graph the system of inequalities and shade in the correct solution area.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≥5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y</m:t>
                    </m:r>
                    <m:r>
                      <a:rPr lang="en-US" i="0" dirty="0" smtClean="0">
                        <a:latin typeface="Cambria Math"/>
                      </a:rPr>
                      <m:t>&lt;−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x</m:t>
                    </m:r>
                    <m:r>
                      <a:rPr lang="en-US" i="0" dirty="0" smtClean="0">
                        <a:latin typeface="Cambria Math"/>
                      </a:rPr>
                      <m:t>+3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514350" indent="-514350">
                  <a:buAutoNum type="arabicParenR" startAt="2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+2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latin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y</m:t>
                    </m:r>
                    <m:r>
                      <a:rPr lang="en-US" b="0" i="0" dirty="0" smtClean="0">
                        <a:latin typeface="Cambria Math"/>
                      </a:rPr>
                      <m:t>&gt;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x</m:t>
                    </m:r>
                    <m:r>
                      <a:rPr lang="en-US" b="0" i="0" dirty="0" smtClean="0">
                        <a:latin typeface="Cambria Math"/>
                      </a:rPr>
                      <m:t>−4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3) 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  <a:ea typeface="Cambria Math"/>
                      </a:rPr>
                      <m:t>y</m:t>
                    </m:r>
                    <m:r>
                      <a:rPr lang="en-US" i="0" dirty="0" smtClean="0">
                        <a:latin typeface="Cambria Math"/>
                        <a:ea typeface="Cambria Math"/>
                      </a:rPr>
                      <m:t>&lt;−1/3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i="0" dirty="0" smtClean="0"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+1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17" t="-2000" b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124200" y="2133600"/>
            <a:ext cx="4419600" cy="3429000"/>
            <a:chOff x="1222" y="1575"/>
            <a:chExt cx="4035" cy="4035"/>
          </a:xfrm>
        </p:grpSpPr>
        <p:cxnSp>
          <p:nvCxnSpPr>
            <p:cNvPr id="6" name="AutoShape 2"/>
            <p:cNvCxnSpPr>
              <a:cxnSpLocks noChangeShapeType="1"/>
            </p:cNvCxnSpPr>
            <p:nvPr/>
          </p:nvCxnSpPr>
          <p:spPr bwMode="auto">
            <a:xfrm rot="5400000">
              <a:off x="3240" y="1522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3"/>
            <p:cNvCxnSpPr>
              <a:cxnSpLocks noChangeShapeType="1"/>
            </p:cNvCxnSpPr>
            <p:nvPr/>
          </p:nvCxnSpPr>
          <p:spPr bwMode="auto">
            <a:xfrm>
              <a:off x="3240" y="1575"/>
              <a:ext cx="0" cy="40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72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318</TotalTime>
  <Words>328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6– Section 2 “Graphing Systems of Inequalities”</vt:lpstr>
      <vt:lpstr>Graphs of Inequalities with a &lt; Symbol</vt:lpstr>
      <vt:lpstr>PowerPoint Presentation</vt:lpstr>
      <vt:lpstr>PowerPoint Presentation</vt:lpstr>
      <vt:lpstr>PowerPoint Presentation</vt:lpstr>
      <vt:lpstr>Special Cases: Graphs of Inequalities</vt:lpstr>
      <vt:lpstr>Symbols and Shading</vt:lpstr>
      <vt:lpstr>Graphing Systems of Inequalities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– Section 2 “Graphing Systems of Inequalities”</dc:title>
  <dc:creator>Authorized User</dc:creator>
  <cp:lastModifiedBy>User</cp:lastModifiedBy>
  <cp:revision>11</cp:revision>
  <cp:lastPrinted>2012-01-24T16:19:33Z</cp:lastPrinted>
  <dcterms:created xsi:type="dcterms:W3CDTF">2010-09-01T23:06:46Z</dcterms:created>
  <dcterms:modified xsi:type="dcterms:W3CDTF">2017-01-24T15:28:47Z</dcterms:modified>
</cp:coreProperties>
</file>