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71120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2925" cy="469900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7488" y="0"/>
            <a:ext cx="3082925" cy="469900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pPr>
              <a:defRPr/>
            </a:pPr>
            <a:fld id="{3725F03A-DEB8-4BC5-86EB-910DC7D0309E}" type="datetimeFigureOut">
              <a:rPr lang="en-US"/>
              <a:pPr>
                <a:defRPr/>
              </a:pPr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6513"/>
            <a:ext cx="3082925" cy="469900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7488" y="8926513"/>
            <a:ext cx="3082925" cy="469900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pPr>
              <a:defRPr/>
            </a:pPr>
            <a:fld id="{714F2649-D953-48D6-9CEC-AC9EEDCC0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3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7402-CD45-4091-BCEC-1E5E28E6F3B7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EFB271F-E51E-4419-AABA-085E565878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58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3E2F8-4692-4391-92E3-91527DAE8205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25EB-6B45-4F2B-BF09-22BE12CC0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215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4BBD9-EF53-471C-A7AB-17EE5DF09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10979-44B3-4EF3-85A3-01C45D8D16AC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07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7AD0-C9F9-44A2-A0D5-D0A73CF358E6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81318-BFF0-4517-BC21-C6359D3AE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21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FF3B4-EF09-40F5-BEEA-EE5989DC78B9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1824F0D-7D51-4458-9326-406552E019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49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2AC28-59DD-4732-B074-8CE7FEE221A2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1CB5-008F-4EAB-8332-1E6F4270C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09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A364-5FB0-4A84-8FC6-E371BB045D13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7F0F34-ED29-4253-B708-1C653A1C7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30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10B0A-A11B-465B-9B06-6778D8726D25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6CA1C-A65B-4272-8B8B-A725B3928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9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AD47E-3257-41B9-A8E4-98651AF0D132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140704-247A-478E-9C14-6B1DFE4069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2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BF57D7B-B7AC-4BBC-96A8-14055BB5E6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7381B-C0F3-4765-B51C-49371BCF8903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8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2BF4F-B831-445E-AE43-26421E80C3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D4D5A-2F55-4ABE-9ACF-5BCC1909C812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1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F214245-63D4-4BE6-9D9B-51480E1BF972}" type="datetimeFigureOut">
              <a:rPr lang="en-US"/>
              <a:pPr>
                <a:defRPr/>
              </a:pPr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E67951-A20B-4BB1-AD3C-C07E3B3E50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Unit </a:t>
            </a:r>
            <a:r>
              <a:rPr lang="en-US" altLang="en-US" smtClean="0"/>
              <a:t>6 </a:t>
            </a:r>
            <a:r>
              <a:rPr lang="en-US" altLang="en-US" dirty="0" smtClean="0"/>
              <a:t>– </a:t>
            </a:r>
            <a:r>
              <a:rPr lang="en-US" altLang="en-US" smtClean="0"/>
              <a:t>Section </a:t>
            </a:r>
            <a:r>
              <a:rPr lang="en-US" altLang="en-US" smtClean="0"/>
              <a:t>3 </a:t>
            </a:r>
            <a:r>
              <a:rPr lang="en-US" altLang="en-US" dirty="0" smtClean="0"/>
              <a:t>“Solving Systems Using Substitution</a:t>
            </a:r>
          </a:p>
        </p:txBody>
      </p:sp>
      <p:sp>
        <p:nvSpPr>
          <p:cNvPr id="3" name="Subtitle 4"/>
          <p:cNvSpPr>
            <a:spLocks noGrp="1"/>
          </p:cNvSpPr>
          <p:nvPr/>
        </p:nvSpPr>
        <p:spPr bwMode="auto">
          <a:xfrm>
            <a:off x="1295400" y="34290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 covered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To solve systems of equations by using the substitution method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 smtClean="0">
                <a:solidFill>
                  <a:schemeClr val="tx1"/>
                </a:solidFill>
              </a:rPr>
              <a:t>Substitution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/>
              <a:t>Steps</a:t>
            </a:r>
            <a:r>
              <a:rPr lang="en-US" sz="1800" dirty="0" smtClean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r>
              <a:rPr lang="en-US" sz="1800" i="1" dirty="0" smtClean="0"/>
              <a:t>Solve one of the equations for either X or Y.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endParaRPr lang="en-US" sz="1800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r>
              <a:rPr lang="en-US" sz="1800" i="1" dirty="0" smtClean="0"/>
              <a:t>Substitute that answer for the variable in the other equation.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endParaRPr lang="en-US" sz="1800" i="1" dirty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r>
              <a:rPr lang="en-US" sz="1800" i="1" dirty="0" smtClean="0"/>
              <a:t>Solve for the remaining variable.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endParaRPr lang="en-US" sz="1800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r>
              <a:rPr lang="en-US" sz="1800" i="1" dirty="0" smtClean="0"/>
              <a:t>Substitute that variable’s number back into the first equation.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endParaRPr lang="en-US" sz="1800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arenBoth"/>
              <a:defRPr/>
            </a:pPr>
            <a:r>
              <a:rPr lang="en-US" sz="1800" i="1" dirty="0" smtClean="0"/>
              <a:t>Solve for the remaining variable.</a:t>
            </a:r>
            <a:endParaRPr lang="en-US" sz="1800" i="1" dirty="0"/>
          </a:p>
        </p:txBody>
      </p:sp>
      <p:sp>
        <p:nvSpPr>
          <p:cNvPr id="6" name="Conten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blipFill rotWithShape="1">
            <a:blip r:embed="rId2"/>
            <a:stretch>
              <a:fillRect l="-1662" t="-143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00" y="4343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Change the 7 to a 6!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chemeClr val="tx1"/>
                </a:solidFill>
              </a:rPr>
              <a:t>Cluster Examples</a:t>
            </a:r>
          </a:p>
        </p:txBody>
      </p:sp>
      <p:sp>
        <p:nvSpPr>
          <p:cNvPr id="1536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754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1536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906" t="-39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562600" y="4953000"/>
                <a:ext cx="2743200" cy="1168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Try This:</a:t>
                </a:r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=−3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=−3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+5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953000"/>
                <a:ext cx="2743200" cy="1168910"/>
              </a:xfrm>
              <a:prstGeom prst="rect">
                <a:avLst/>
              </a:prstGeom>
              <a:blipFill rotWithShape="1">
                <a:blip r:embed="rId4"/>
                <a:stretch>
                  <a:fillRect l="-2000" t="-2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219200" y="4966337"/>
                <a:ext cx="2743200" cy="1155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Try This:</a:t>
                </a:r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=−1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966337"/>
                <a:ext cx="2743200" cy="1155573"/>
              </a:xfrm>
              <a:prstGeom prst="rect">
                <a:avLst/>
              </a:prstGeom>
              <a:blipFill rotWithShape="1">
                <a:blip r:embed="rId5"/>
                <a:stretch>
                  <a:fillRect l="-1778" t="-2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chemeClr val="tx1"/>
                </a:solidFill>
              </a:rPr>
              <a:t>Special Case Solutions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  <a:blipFill rotWithShape="1">
            <a:blip r:embed="rId2"/>
            <a:stretch>
              <a:fillRect l="-1508" t="-391" r="-1357" b="-2214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  <a:blipFill rotWithShape="1">
            <a:blip r:embed="rId3"/>
            <a:stretch>
              <a:fillRect l="-1662" t="-391" b="-2214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smtClean="0">
                <a:solidFill>
                  <a:schemeClr val="tx1"/>
                </a:solidFill>
              </a:rPr>
              <a:t>Closing Questions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625" y="1527175"/>
                <a:ext cx="8504238" cy="4572000"/>
              </a:xfrm>
            </p:spPr>
            <p:txBody>
              <a:bodyPr/>
              <a:lstStyle/>
              <a:p>
                <a:pPr marL="0" indent="0">
                  <a:buFont typeface="Wingdings 2" pitchFamily="18" charset="2"/>
                  <a:buNone/>
                  <a:defRPr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Respond to the following questions on a separate sheet of paper. Be prepared to discuss answers in class.</a:t>
                </a:r>
              </a:p>
              <a:p>
                <a:pPr marL="0" indent="0">
                  <a:buFont typeface="Wingdings 2" pitchFamily="18" charset="2"/>
                  <a:buNone/>
                  <a:defRPr/>
                </a:pPr>
                <a:endParaRPr lang="en-US" sz="2400" i="1" dirty="0" smtClean="0"/>
              </a:p>
              <a:p>
                <a:pPr marL="514350" indent="-514350">
                  <a:buFont typeface="Wingdings 2" pitchFamily="18" charset="2"/>
                  <a:buAutoNum type="arabicPeriod"/>
                  <a:defRPr/>
                </a:pPr>
                <a:r>
                  <a:rPr lang="en-US" sz="2400" dirty="0" smtClean="0"/>
                  <a:t>Describe the characteristics of a system that has no solution versus infinite solution when solved by using substitution.</a:t>
                </a:r>
              </a:p>
              <a:p>
                <a:pPr marL="514350" indent="-514350">
                  <a:buFont typeface="Wingdings 2" pitchFamily="18" charset="2"/>
                  <a:buAutoNum type="arabicPeriod"/>
                  <a:defRPr/>
                </a:pPr>
                <a:endParaRPr lang="en-US" sz="2400" dirty="0" smtClean="0"/>
              </a:p>
              <a:p>
                <a:pPr marL="514350" indent="-514350">
                  <a:buFont typeface="Wingdings 2" pitchFamily="18" charset="2"/>
                  <a:buAutoNum type="arabicPeriod"/>
                  <a:defRPr/>
                </a:pPr>
                <a:r>
                  <a:rPr lang="en-US" sz="2400" dirty="0" smtClean="0"/>
                  <a:t>Use substitution to find the solution to </a:t>
                </a:r>
              </a:p>
              <a:p>
                <a:pPr marL="549275" lvl="2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</a:rPr>
                        <m:t>=4</m:t>
                      </m:r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+2</m:t>
                      </m:r>
                    </m:oMath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</a:rPr>
                        <m:t>=3</m:t>
                      </m:r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1800" dirty="0"/>
              </a:p>
              <a:p>
                <a:pPr marL="514350" indent="-514350">
                  <a:buFont typeface="Wingdings 2" pitchFamily="18" charset="2"/>
                  <a:buAutoNum type="arabicPeriod"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625" y="1527175"/>
                <a:ext cx="8504238" cy="4572000"/>
              </a:xfrm>
              <a:blipFill rotWithShape="1">
                <a:blip r:embed="rId2"/>
                <a:stretch>
                  <a:fillRect l="-1074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04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7411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 Assignment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245</TotalTime>
  <Words>182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Unit 6 – Section 3 “Solving Systems Using Substitution</vt:lpstr>
      <vt:lpstr>Substitution</vt:lpstr>
      <vt:lpstr>Cluster Examples</vt:lpstr>
      <vt:lpstr>Special Case Solutions</vt:lpstr>
      <vt:lpstr>Closing Questions</vt:lpstr>
      <vt:lpstr>Homework Assignment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Section 2 “Solving Systems Using Substitution</dc:title>
  <dc:creator>Authorized User</dc:creator>
  <cp:lastModifiedBy>User</cp:lastModifiedBy>
  <cp:revision>14</cp:revision>
  <cp:lastPrinted>2012-12-13T16:22:23Z</cp:lastPrinted>
  <dcterms:created xsi:type="dcterms:W3CDTF">2010-08-13T20:14:34Z</dcterms:created>
  <dcterms:modified xsi:type="dcterms:W3CDTF">2017-01-24T15:27:52Z</dcterms:modified>
</cp:coreProperties>
</file>