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824315-05A5-4D40-AB32-FACEE0D0CA8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8F25A0-1D02-402D-AABD-BF5EC7C7B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4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E91892-2444-4CD2-92D6-4EE399054CAE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D68C3B-680A-4AF2-BCE3-A7491DF35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8C3B-680A-4AF2-BCE3-A7491DF35C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24" indent="-2911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653" indent="-23293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514" indent="-23293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375" indent="-23293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23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09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3957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9819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0F160-FBFC-431C-8C3A-50641F68AA02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24" indent="-2911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653" indent="-23293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514" indent="-23293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375" indent="-23293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23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09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3957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9819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A4F67B-8509-4B96-AAC4-185C22B54CA6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24" indent="-2911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653" indent="-23293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514" indent="-23293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375" indent="-23293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23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096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3957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59819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8EF47-F471-48CB-9222-F10C71AF1681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F347C0-8F9E-45F2-B972-E2E95DF6DF86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3FEB1F-53DC-474A-BC8E-BB9687CFC12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students will be able to calculate permutations and combinations.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use different counting techniques to determine probability of different events.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– Section 1 “</a:t>
            </a:r>
            <a:r>
              <a:rPr lang="en-US" dirty="0" smtClean="0"/>
              <a:t>Probability- Counting Techniques”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Fundamental Counting Principle</a:t>
            </a:r>
            <a:endParaRPr lang="en-US" sz="3200" b="1" smtClean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Fundamental Counting Principle </a:t>
            </a:r>
            <a:r>
              <a:rPr lang="en-US" sz="2400" dirty="0">
                <a:latin typeface="Comic Sans MS" pitchFamily="66" charset="0"/>
              </a:rPr>
              <a:t>can be used determine the number of possible outcomes when there are two or more characteristics 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Comic Sans MS" pitchFamily="66" charset="0"/>
              </a:rPr>
              <a:t>Example: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latin typeface="Comic Sans MS" pitchFamily="66" charset="0"/>
              </a:rPr>
              <a:t>A student is to roll a die and flip a coin. How many possible outcomes will there be?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1H   2H   3H    4H   5H   6H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1T    2T    3T    4T    5T    6T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2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/>
              <a:t>12 outcomes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6*2 = 12 outcomes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Directions: Answer the following word problem using the fundamental counting principle.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For </a:t>
            </a:r>
            <a:r>
              <a:rPr lang="en-US" sz="2400" dirty="0">
                <a:latin typeface="Comic Sans MS" pitchFamily="66" charset="0"/>
              </a:rPr>
              <a:t>a college interview, Robert has to choose what to wear from the following: 4 slacks, 3 shirts, 2 shoes and 5 ties. How many possible outfits does he have to choose from</a:t>
            </a:r>
            <a:r>
              <a:rPr lang="en-US" sz="2400" dirty="0" smtClean="0">
                <a:latin typeface="Comic Sans MS" pitchFamily="66" charset="0"/>
              </a:rPr>
              <a:t>?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400" dirty="0">
              <a:latin typeface="Comic Sans MS" pitchFamily="66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How many ways can you pick a sandwich by picking 1 from 3 meats, 6 veggies, 4 cheeses and 2 types of bread?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2400" dirty="0">
              <a:latin typeface="Comic Sans MS" pitchFamily="66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The letters </a:t>
            </a:r>
            <a:r>
              <a:rPr lang="en-US" sz="2400" i="1" dirty="0" smtClean="0">
                <a:solidFill>
                  <a:srgbClr val="FF0000"/>
                </a:solidFill>
                <a:latin typeface="Comic Sans MS" pitchFamily="66" charset="0"/>
              </a:rPr>
              <a:t>r,s,t,v,w</a:t>
            </a:r>
            <a:r>
              <a:rPr lang="en-US" sz="2400" dirty="0" smtClean="0">
                <a:latin typeface="Comic Sans MS" pitchFamily="66" charset="0"/>
              </a:rPr>
              <a:t> are to be used to form 5-letter passwords. How many passwords can be used if the letters can be used more than once?</a:t>
            </a:r>
            <a:endParaRPr lang="en-US" sz="2400" dirty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smtClean="0">
                <a:solidFill>
                  <a:schemeClr val="tx1"/>
                </a:solidFill>
              </a:rPr>
              <a:t>Permutations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625" y="1371600"/>
                <a:ext cx="4038600" cy="4681538"/>
              </a:xfrm>
            </p:spPr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r>
                  <a:rPr lang="en-US" sz="2000" dirty="0" smtClean="0">
                    <a:latin typeface="Comic Sans MS" pitchFamily="66" charset="0"/>
                  </a:rPr>
                  <a:t>A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Permutation</a:t>
                </a:r>
                <a:r>
                  <a:rPr lang="en-US" sz="2000" dirty="0" smtClean="0">
                    <a:latin typeface="Comic Sans MS" pitchFamily="66" charset="0"/>
                  </a:rPr>
                  <a:t> is an arrangement of items in a particular order. </a:t>
                </a:r>
              </a:p>
              <a:p>
                <a:pPr eaLnBrk="1" hangingPunct="1">
                  <a:defRPr/>
                </a:pPr>
                <a:r>
                  <a:rPr lang="en-US" sz="2000" dirty="0" smtClean="0">
                    <a:latin typeface="Comic Sans MS" pitchFamily="66" charset="0"/>
                  </a:rPr>
                  <a:t>Notice,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ORDER MATTERS</a:t>
                </a:r>
                <a:r>
                  <a:rPr lang="en-US" sz="2000" dirty="0" smtClean="0">
                    <a:latin typeface="Comic Sans MS" pitchFamily="66" charset="0"/>
                  </a:rPr>
                  <a:t>!</a:t>
                </a:r>
              </a:p>
              <a:p>
                <a:pPr eaLnBrk="1" hangingPunct="1">
                  <a:defRPr/>
                </a:pPr>
                <a:r>
                  <a:rPr lang="en-US" sz="2000" dirty="0" smtClean="0">
                    <a:latin typeface="Comic Sans MS" pitchFamily="66" charset="0"/>
                  </a:rPr>
                  <a:t>To find the number of Permutations of n items, we can use the Fundamental Counting Principle or factorial notation.</a:t>
                </a:r>
              </a:p>
              <a:p>
                <a:pPr marL="0" indent="0" eaLnBrk="1" hangingPunct="1">
                  <a:buNone/>
                  <a:defRPr/>
                </a:pPr>
                <a:endParaRPr lang="en-US" sz="20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0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4</m:t>
                    </m:r>
                    <m:r>
                      <a:rPr lang="en-US" sz="2000" b="0" i="1" smtClean="0">
                        <a:latin typeface="Cambria Math"/>
                      </a:rPr>
                      <m:t>!  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/>
                      </a:rPr>
                      <m:t> 4 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/>
                      </a:rPr>
                      <m:t>factorial</m:t>
                    </m:r>
                  </m:oMath>
                </a14:m>
                <a:endParaRPr lang="en-US" sz="2000" b="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4</m:t>
                    </m:r>
                    <m:r>
                      <a:rPr lang="en-US" sz="2000" b="0" i="1" smtClean="0">
                        <a:latin typeface="Cambria Math"/>
                      </a:rPr>
                      <m:t>!=4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×2×1=24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1536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625" y="1371600"/>
                <a:ext cx="4038600" cy="4681538"/>
              </a:xfrm>
              <a:blipFill rotWithShape="1">
                <a:blip r:embed="rId3"/>
                <a:stretch>
                  <a:fillRect l="-1508" t="-651" r="-2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Example: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dirty="0">
                <a:latin typeface="Comic Sans MS" pitchFamily="66" charset="0"/>
              </a:rPr>
              <a:t>number of ways to arrange the letters ABC</a:t>
            </a:r>
            <a:r>
              <a:rPr lang="en-US" sz="2800" dirty="0" smtClean="0">
                <a:latin typeface="Comic Sans MS" pitchFamily="66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Comic Sans MS" pitchFamily="66" charset="0"/>
              </a:rPr>
              <a:t>Number of choices for first blank?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Comic Sans MS" pitchFamily="66" charset="0"/>
              </a:rPr>
              <a:t>Number of choices for second blank?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Comic Sans MS" pitchFamily="66" charset="0"/>
              </a:rPr>
              <a:t>Number of choices for third blank?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/>
              <a:t>3*2*1 = 6        3! = 3*2*1 = 6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/>
              <a:t>ABC     ACB    BAC    BCA    CAB    </a:t>
            </a:r>
            <a:r>
              <a:rPr lang="en-US" sz="3600" dirty="0" smtClean="0"/>
              <a:t>CBA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6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600" dirty="0"/>
          </a:p>
          <a:p>
            <a:pPr marL="0" indent="0">
              <a:buNone/>
              <a:defRPr/>
            </a:pPr>
            <a:r>
              <a:rPr lang="en-US" dirty="0" smtClean="0"/>
              <a:t>Example:</a:t>
            </a:r>
          </a:p>
          <a:p>
            <a:pPr marL="0" indent="0">
              <a:buNone/>
              <a:defRPr/>
            </a:pPr>
            <a:r>
              <a:rPr lang="en-US" dirty="0" smtClean="0"/>
              <a:t>1.  6 </a:t>
            </a:r>
            <a:r>
              <a:rPr lang="en-US" dirty="0"/>
              <a:t>students are doing a gift exchange. How many ways can they exchange gifts? ( Can't get your own gift</a:t>
            </a:r>
            <a:r>
              <a:rPr lang="en-US" dirty="0" smtClean="0"/>
              <a:t>).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2.  How </a:t>
            </a:r>
            <a:r>
              <a:rPr lang="en-US" dirty="0"/>
              <a:t>many different arrangements can be made with the letters from the word MOVE?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01468" imgH="177569" progId="Equation.3">
                  <p:embed/>
                </p:oleObj>
              </mc:Choice>
              <mc:Fallback>
                <p:oleObj name="Equation" r:id="rId4" imgW="10146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</a:rPr>
              <a:t>Permutations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8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625" y="1371600"/>
                <a:ext cx="4038600" cy="468153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ORDER MATTERS</a:t>
                </a:r>
              </a:p>
              <a:p>
                <a:pPr eaLnBrk="1" hangingPunct="1">
                  <a:defRPr/>
                </a:pPr>
                <a:r>
                  <a:rPr lang="en-US" sz="1800" i="1" dirty="0" smtClean="0"/>
                  <a:t>To find the number of Permutations of n items chosen r at a time, you can use the formula</a:t>
                </a:r>
                <a:r>
                  <a:rPr lang="en-US" sz="1800" dirty="0" smtClean="0"/>
                  <a:t>.</a:t>
                </a:r>
              </a:p>
              <a:p>
                <a:pPr>
                  <a:defRPr/>
                </a:pPr>
                <a:endParaRPr lang="en-US" sz="1800" dirty="0" smtClean="0">
                  <a:latin typeface="Comic Sans MS" pitchFamily="66" charset="0"/>
                </a:endParaRPr>
              </a:p>
              <a:p>
                <a:pPr>
                  <a:defRPr/>
                </a:pPr>
                <a:r>
                  <a:rPr lang="en-US" sz="1800" dirty="0" smtClean="0">
                    <a:latin typeface="Comic Sans MS" pitchFamily="66" charset="0"/>
                  </a:rPr>
                  <a:t>Words </a:t>
                </a:r>
                <a:r>
                  <a:rPr lang="en-US" sz="1800" dirty="0">
                    <a:latin typeface="Comic Sans MS" pitchFamily="66" charset="0"/>
                  </a:rPr>
                  <a:t>associated with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permutations</a:t>
                </a:r>
                <a:r>
                  <a:rPr lang="en-US" sz="1800" dirty="0" smtClean="0">
                    <a:latin typeface="Comic Sans MS" pitchFamily="66" charset="0"/>
                  </a:rPr>
                  <a:t>:</a:t>
                </a:r>
              </a:p>
              <a:p>
                <a:pPr lvl="1">
                  <a:defRPr/>
                </a:pPr>
                <a:r>
                  <a:rPr lang="en-US" sz="1800" dirty="0" smtClean="0">
                    <a:latin typeface="Comic Sans MS" pitchFamily="66" charset="0"/>
                  </a:rPr>
                  <a:t>How </a:t>
                </a:r>
                <a:r>
                  <a:rPr lang="en-US" sz="1800" dirty="0">
                    <a:latin typeface="Comic Sans MS" pitchFamily="66" charset="0"/>
                  </a:rPr>
                  <a:t>many different </a:t>
                </a:r>
                <a:r>
                  <a:rPr lang="en-US" sz="1800" dirty="0" smtClean="0">
                    <a:latin typeface="Comic Sans MS" pitchFamily="66" charset="0"/>
                  </a:rPr>
                  <a:t>ways?</a:t>
                </a:r>
              </a:p>
              <a:p>
                <a:pPr lvl="1">
                  <a:defRPr/>
                </a:pPr>
                <a:r>
                  <a:rPr lang="en-US" sz="1800" dirty="0" smtClean="0">
                    <a:latin typeface="Comic Sans MS" pitchFamily="66" charset="0"/>
                  </a:rPr>
                  <a:t>Ranking</a:t>
                </a:r>
              </a:p>
              <a:p>
                <a:pPr lvl="1">
                  <a:defRPr/>
                </a:pPr>
                <a:r>
                  <a:rPr lang="en-US" sz="1800" dirty="0" smtClean="0">
                    <a:latin typeface="Comic Sans MS" pitchFamily="66" charset="0"/>
                  </a:rPr>
                  <a:t>Arrangement</a:t>
                </a:r>
              </a:p>
              <a:p>
                <a:pPr marL="0" indent="0">
                  <a:buNone/>
                  <a:defRPr/>
                </a:pPr>
                <a:endParaRPr lang="en-US" sz="1800" dirty="0" smtClean="0">
                  <a:latin typeface="Comic Sans MS" pitchFamily="66" charset="0"/>
                </a:endParaRPr>
              </a:p>
              <a:p>
                <a:pPr marL="0" indent="0">
                  <a:buNone/>
                  <a:defRPr/>
                </a:pPr>
                <a:endParaRPr lang="en-US" sz="1800" dirty="0">
                  <a:latin typeface="Comic Sans MS" pitchFamily="66" charset="0"/>
                </a:endParaRPr>
              </a:p>
              <a:p>
                <a:pPr eaLnBrk="1" hangingPunct="1">
                  <a:defRPr/>
                </a:pPr>
                <a:endParaRPr lang="en-US" sz="1800" dirty="0" smtClean="0"/>
              </a:p>
              <a:p>
                <a:pPr eaLnBrk="1" hangingPunct="1">
                  <a:defRPr/>
                </a:pPr>
                <a:endParaRPr lang="en-US" sz="1800" dirty="0"/>
              </a:p>
              <a:p>
                <a:pPr eaLnBrk="1" hangingPunct="1">
                  <a:defRPr/>
                </a:pPr>
                <a:endParaRPr lang="en-US" sz="1800" dirty="0" smtClean="0"/>
              </a:p>
              <a:p>
                <a:pPr eaLnBrk="1" hangingPunct="1">
                  <a:defRPr/>
                </a:pPr>
                <a:endParaRPr lang="en-US" sz="1800" dirty="0"/>
              </a:p>
              <a:p>
                <a:pPr marL="0" indent="0" eaLnBrk="1" hangingPunct="1">
                  <a:buNone/>
                  <a:defRPr/>
                </a:pPr>
                <a:endParaRPr lang="en-US" sz="1800" b="0" i="1" dirty="0" smtClean="0">
                  <a:latin typeface="Cambria Math"/>
                </a:endParaRPr>
              </a:p>
              <a:p>
                <a:pPr marL="0" indent="0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𝑛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𝑡𝑜𝑡𝑎𝑙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𝑛𝑢𝑚𝑏𝑒𝑟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𝑖𝑛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𝑡h𝑒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𝑠𝑒𝑡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𝑟</m:t>
                      </m:r>
                      <m:r>
                        <a:rPr lang="en-US" sz="1800" b="0" i="1" smtClean="0">
                          <a:latin typeface="Cambria Math"/>
                        </a:rPr>
                        <m:t>=# </m:t>
                      </m:r>
                      <m:r>
                        <a:rPr lang="en-US" sz="1800" b="0" i="1" smtClean="0">
                          <a:latin typeface="Cambria Math"/>
                        </a:rPr>
                        <m:t>𝑜𝑓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𝑖𝑡𝑒𝑚𝑠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𝑠𝑙𝑒𝑐𝑡𝑒𝑑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𝑖𝑛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𝑡h𝑒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latin typeface="Cambria Math"/>
                        </a:rPr>
                        <m:t>𝑠𝑒𝑡</m:t>
                      </m:r>
                      <m:r>
                        <a:rPr lang="en-US" sz="1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 eaLnBrk="1" hangingPunct="1">
                  <a:buNone/>
                  <a:defRPr/>
                </a:pPr>
                <a:endParaRPr lang="en-US" sz="1800" dirty="0"/>
              </a:p>
              <a:p>
                <a:pPr eaLnBrk="1" hangingPunct="1">
                  <a:defRPr/>
                </a:pPr>
                <a:endParaRPr lang="en-US" sz="1800" dirty="0" smtClean="0"/>
              </a:p>
              <a:p>
                <a:pPr marL="0" indent="0" eaLnBrk="1" hangingPunct="1">
                  <a:buFont typeface="Wingdings 2" pitchFamily="18" charset="2"/>
                  <a:buNone/>
                  <a:defRPr/>
                </a:pPr>
                <a:endParaRPr lang="en-US" dirty="0" smtClean="0"/>
              </a:p>
            </p:txBody>
          </p:sp>
        </mc:Choice>
        <mc:Fallback>
          <p:sp>
            <p:nvSpPr>
              <p:cNvPr id="16388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625" y="1371600"/>
                <a:ext cx="4038600" cy="4681538"/>
              </a:xfrm>
              <a:blipFill>
                <a:blip r:embed="rId6"/>
                <a:stretch>
                  <a:fillRect l="-1810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9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Autofit/>
          </a:bodyPr>
          <a:lstStyle/>
          <a:p>
            <a:pPr eaLnBrk="1" hangingPunct="1"/>
            <a:r>
              <a:rPr lang="en-US" sz="1800" dirty="0" smtClean="0"/>
              <a:t>A combination lock will open when the right choice of three numbers (from 1 to 30, inclusive) is selected. How many different lock combinations are possible assuming no number is repeated?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How many 4-letter codes can be made if no letter can be used twice?</a:t>
            </a:r>
          </a:p>
          <a:p>
            <a:pPr eaLnBrk="1" hangingPunct="1"/>
            <a:endParaRPr lang="en-US" sz="1800" dirty="0"/>
          </a:p>
          <a:p>
            <a:r>
              <a:rPr lang="en-US" sz="1800" dirty="0"/>
              <a:t>A zip code contains 5 digits. How many different zip codes can be made with the digits 0–9 if no digit is used more than once and the first digit is not 0?</a:t>
            </a:r>
            <a:endParaRPr lang="en-US" sz="1800" dirty="0" smtClean="0"/>
          </a:p>
        </p:txBody>
      </p:sp>
      <p:graphicFrame>
        <p:nvGraphicFramePr>
          <p:cNvPr id="1639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219785"/>
              </p:ext>
            </p:extLst>
          </p:nvPr>
        </p:nvGraphicFramePr>
        <p:xfrm>
          <a:off x="576263" y="3733800"/>
          <a:ext cx="36496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2070000" imgH="419040" progId="Equation.3">
                  <p:embed/>
                </p:oleObj>
              </mc:Choice>
              <mc:Fallback>
                <p:oleObj name="Equation" r:id="rId7" imgW="2070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733800"/>
                        <a:ext cx="36496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67273"/>
              </p:ext>
            </p:extLst>
          </p:nvPr>
        </p:nvGraphicFramePr>
        <p:xfrm>
          <a:off x="838200" y="4724400"/>
          <a:ext cx="328352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2006280" imgH="419040" progId="Equation.3">
                  <p:embed/>
                </p:oleObj>
              </mc:Choice>
              <mc:Fallback>
                <p:oleObj name="Equation" r:id="rId9" imgW="2006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200" y="4724400"/>
                        <a:ext cx="328352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Combinations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A 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Combination</a:t>
            </a:r>
            <a:r>
              <a:rPr lang="en-US" sz="1600" dirty="0">
                <a:latin typeface="Comic Sans MS" pitchFamily="66" charset="0"/>
              </a:rPr>
              <a:t> is an arrangement  of items in which order does not matter.  </a:t>
            </a:r>
            <a:endParaRPr lang="en-US" sz="1600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ORDER DOES NOT MATTER!</a:t>
            </a:r>
          </a:p>
          <a:p>
            <a:pPr>
              <a:defRPr/>
            </a:pPr>
            <a:r>
              <a:rPr lang="en-US" sz="1600" dirty="0" smtClean="0"/>
              <a:t>Words associated with Combination:</a:t>
            </a:r>
          </a:p>
          <a:p>
            <a:pPr lvl="1">
              <a:defRPr/>
            </a:pPr>
            <a:r>
              <a:rPr lang="en-US" sz="1200" dirty="0" smtClean="0"/>
              <a:t>Select</a:t>
            </a:r>
          </a:p>
          <a:p>
            <a:pPr lvl="1">
              <a:defRPr/>
            </a:pPr>
            <a:r>
              <a:rPr lang="en-US" sz="1200" dirty="0" smtClean="0"/>
              <a:t>Choose</a:t>
            </a:r>
          </a:p>
          <a:p>
            <a:pPr lvl="1">
              <a:defRPr/>
            </a:pPr>
            <a:r>
              <a:rPr lang="en-US" sz="1200" dirty="0" smtClean="0"/>
              <a:t>At random</a:t>
            </a:r>
          </a:p>
          <a:p>
            <a:pPr>
              <a:defRPr/>
            </a:pPr>
            <a:r>
              <a:rPr lang="en-US" sz="1600" dirty="0"/>
              <a:t>Combinations are when you don’t care about the order, you just want to find a group of a certain size.  Packing shirts for a trip, working together on a project, picking students to go on a field trip.  </a:t>
            </a:r>
          </a:p>
          <a:p>
            <a:pPr>
              <a:defRPr/>
            </a:pPr>
            <a:endParaRPr lang="en-US" sz="1600" dirty="0">
              <a:latin typeface="Comic Sans MS" pitchFamily="66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lnSpcReduction="1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sz="1600" b="1" dirty="0" smtClean="0"/>
              <a:t>Directions</a:t>
            </a:r>
            <a:r>
              <a:rPr lang="en-US" sz="1600" dirty="0" smtClean="0"/>
              <a:t>: </a:t>
            </a:r>
            <a:r>
              <a:rPr lang="en-US" sz="1600" i="1" dirty="0" smtClean="0"/>
              <a:t>Answer the following word problem using the Combination formula.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latin typeface="Comic Sans MS" pitchFamily="66" charset="0"/>
              </a:rPr>
              <a:t>A </a:t>
            </a:r>
            <a:r>
              <a:rPr lang="en-US" sz="1600" dirty="0">
                <a:latin typeface="Comic Sans MS" pitchFamily="66" charset="0"/>
              </a:rPr>
              <a:t>basketball team consists of </a:t>
            </a:r>
            <a:r>
              <a:rPr lang="en-US" sz="1600" dirty="0" smtClean="0">
                <a:latin typeface="Comic Sans MS" pitchFamily="66" charset="0"/>
              </a:rPr>
              <a:t>two centers</a:t>
            </a:r>
            <a:r>
              <a:rPr lang="en-US" sz="1600" dirty="0">
                <a:latin typeface="Comic Sans MS" pitchFamily="66" charset="0"/>
              </a:rPr>
              <a:t>, five forwards, and four guards. In how many ways can the coach select a starting line up of one center, two forwards, and two guards?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latin typeface="Comic Sans MS" pitchFamily="66" charset="0"/>
              </a:rPr>
              <a:t>To </a:t>
            </a:r>
            <a:r>
              <a:rPr lang="en-US" sz="1600" dirty="0">
                <a:latin typeface="Comic Sans MS" pitchFamily="66" charset="0"/>
              </a:rPr>
              <a:t>play a particular card game, each player is dealt five cards from a standard deck of 52 cards. How many different hands are possible?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latin typeface="Comic Sans MS" pitchFamily="66" charset="0"/>
              </a:rPr>
              <a:t>A </a:t>
            </a:r>
            <a:r>
              <a:rPr lang="en-US" sz="1600" dirty="0">
                <a:latin typeface="Comic Sans MS" pitchFamily="66" charset="0"/>
              </a:rPr>
              <a:t>student must answer 3 out of 5 essay questions on a test. In how many different ways can the student select the questions?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600" dirty="0"/>
          </a:p>
        </p:txBody>
      </p:sp>
      <p:graphicFrame>
        <p:nvGraphicFramePr>
          <p:cNvPr id="174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114766"/>
              </p:ext>
            </p:extLst>
          </p:nvPr>
        </p:nvGraphicFramePr>
        <p:xfrm>
          <a:off x="457200" y="4648200"/>
          <a:ext cx="3484563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028520" imgH="419040" progId="Equation.3">
                  <p:embed/>
                </p:oleObj>
              </mc:Choice>
              <mc:Fallback>
                <p:oleObj name="Equation" r:id="rId4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3484563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Permutation or Combination?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whether each situation involves a permutation or a combination.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 classroom seating chart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Finding the diagonals of a polygon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batting order of the Denver Rockies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10 books on a library shelf.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hand of five cards from a deck of 52 cards.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seven-person committee from your class.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First, second, and third chairs for six clarinets in a band.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Six outfits chosen from fourteen outfits to be modeled.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2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30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733</Words>
  <Application>Microsoft Office PowerPoint</Application>
  <PresentationFormat>On-screen Show (4:3)</PresentationFormat>
  <Paragraphs>109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 Math</vt:lpstr>
      <vt:lpstr>Comic Sans MS</vt:lpstr>
      <vt:lpstr>Georgia</vt:lpstr>
      <vt:lpstr>Wingdings</vt:lpstr>
      <vt:lpstr>Wingdings 2</vt:lpstr>
      <vt:lpstr>Civic</vt:lpstr>
      <vt:lpstr>Equation</vt:lpstr>
      <vt:lpstr>Unit 7 – Section 1 “Probability- Counting Techniques”</vt:lpstr>
      <vt:lpstr>Fundamental Counting Principle</vt:lpstr>
      <vt:lpstr>Permutations</vt:lpstr>
      <vt:lpstr>Permutations</vt:lpstr>
      <vt:lpstr>Combinations</vt:lpstr>
      <vt:lpstr>Permutation or Combination?</vt:lpstr>
      <vt:lpstr>Homework Assignment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– Section 1 “Probability”</dc:title>
  <dc:creator>User</dc:creator>
  <cp:lastModifiedBy>Kitt Sheila D</cp:lastModifiedBy>
  <cp:revision>5</cp:revision>
  <cp:lastPrinted>2017-05-02T14:45:03Z</cp:lastPrinted>
  <dcterms:created xsi:type="dcterms:W3CDTF">2017-04-24T15:51:46Z</dcterms:created>
  <dcterms:modified xsi:type="dcterms:W3CDTF">2017-05-02T16:37:36Z</dcterms:modified>
</cp:coreProperties>
</file>