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505E7-972E-4256-878C-71A71ED1FE8F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FBE3C-AB35-4510-9D35-1D19EAB6C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03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94E2-FB27-4020-A430-84C853D047F2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3265A4-095A-477A-B4E5-A7A51CC87A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94E2-FB27-4020-A430-84C853D047F2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65A4-095A-477A-B4E5-A7A51CC87AA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23265A4-095A-477A-B4E5-A7A51CC87A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94E2-FB27-4020-A430-84C853D047F2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94E2-FB27-4020-A430-84C853D047F2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23265A4-095A-477A-B4E5-A7A51CC87A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94E2-FB27-4020-A430-84C853D047F2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3265A4-095A-477A-B4E5-A7A51CC87A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C1994E2-FB27-4020-A430-84C853D047F2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65A4-095A-477A-B4E5-A7A51CC87A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94E2-FB27-4020-A430-84C853D047F2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23265A4-095A-477A-B4E5-A7A51CC87A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94E2-FB27-4020-A430-84C853D047F2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23265A4-095A-477A-B4E5-A7A51CC87A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94E2-FB27-4020-A430-84C853D047F2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3265A4-095A-477A-B4E5-A7A51CC87A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3265A4-095A-477A-B4E5-A7A51CC87A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94E2-FB27-4020-A430-84C853D047F2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23265A4-095A-477A-B4E5-A7A51CC87A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C1994E2-FB27-4020-A430-84C853D047F2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C1994E2-FB27-4020-A430-84C853D047F2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3265A4-095A-477A-B4E5-A7A51CC87A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Unit </a:t>
            </a:r>
            <a:r>
              <a:rPr lang="en-US" smtClean="0"/>
              <a:t>7 </a:t>
            </a:r>
            <a:r>
              <a:rPr lang="en-US" dirty="0" smtClean="0"/>
              <a:t>– Section 2 “Polynomials”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/>
        </p:nvSpPr>
        <p:spPr>
          <a:xfrm>
            <a:off x="1371600" y="2819400"/>
            <a:ext cx="6400800" cy="3429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Objectives Covered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To describe and classify polynomials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35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Classification of Polynomials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:r>
                  <a:rPr lang="en-US" sz="3800" b="1" dirty="0" smtClean="0"/>
                  <a:t>Monomial</a:t>
                </a:r>
                <a:r>
                  <a:rPr lang="en-US" sz="3800" dirty="0" smtClean="0"/>
                  <a:t>: </a:t>
                </a:r>
                <a:r>
                  <a:rPr lang="en-US" sz="3800" i="1" dirty="0" smtClean="0"/>
                  <a:t>One algebraic term resulted by a product of a coefficient, variables, and exponents.</a:t>
                </a:r>
              </a:p>
              <a:p>
                <a:pPr marL="0" indent="0">
                  <a:buNone/>
                </a:pPr>
                <a:r>
                  <a:rPr lang="en-US" sz="5100" b="1" dirty="0" smtClean="0">
                    <a:solidFill>
                      <a:srgbClr val="FF0000"/>
                    </a:solidFill>
                  </a:rPr>
                  <a:t>	EX: </a:t>
                </a:r>
                <a14:m>
                  <m:oMath xmlns:m="http://schemas.openxmlformats.org/officeDocument/2006/math">
                    <m:r>
                      <a:rPr lang="en-US" sz="5100" b="1" i="1" smtClean="0">
                        <a:solidFill>
                          <a:srgbClr val="FF0000"/>
                        </a:solidFill>
                        <a:latin typeface="Cambria Math"/>
                      </a:rPr>
                      <m:t>𝟑</m:t>
                    </m:r>
                    <m:sSup>
                      <m:sSupPr>
                        <m:ctrlP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5100" b="1" i="1" smtClean="0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</m:oMath>
                </a14:m>
                <a:endParaRPr lang="en-US" sz="51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sz="51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3800" b="1" dirty="0" smtClean="0"/>
                  <a:t>Polynomial</a:t>
                </a:r>
                <a:r>
                  <a:rPr lang="en-US" sz="3800" dirty="0" smtClean="0"/>
                  <a:t>: </a:t>
                </a:r>
                <a:r>
                  <a:rPr lang="en-US" sz="3800" i="1" dirty="0" smtClean="0"/>
                  <a:t>Two or more algebraic terms separated by “+” or “-”. </a:t>
                </a:r>
              </a:p>
              <a:p>
                <a:pPr marL="0" indent="0">
                  <a:buNone/>
                </a:pPr>
                <a:r>
                  <a:rPr lang="en-US" sz="5100" b="1" dirty="0" smtClean="0">
                    <a:solidFill>
                      <a:srgbClr val="FF0000"/>
                    </a:solidFill>
                  </a:rPr>
                  <a:t>	EX: </a:t>
                </a:r>
                <a14:m>
                  <m:oMath xmlns:m="http://schemas.openxmlformats.org/officeDocument/2006/math">
                    <m:r>
                      <a:rPr lang="en-US" sz="5100" b="1" i="1" smtClean="0">
                        <a:solidFill>
                          <a:srgbClr val="FF0000"/>
                        </a:solidFill>
                        <a:latin typeface="Cambria Math"/>
                      </a:rPr>
                      <m:t>𝟑</m:t>
                    </m:r>
                    <m:sSup>
                      <m:sSupPr>
                        <m:ctrlP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5100" b="1" i="1" smtClean="0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  <m:r>
                      <a:rPr lang="en-US" sz="5100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sz="5100" b="1" i="1" smtClean="0">
                        <a:solidFill>
                          <a:srgbClr val="FF0000"/>
                        </a:solidFill>
                        <a:latin typeface="Cambria Math"/>
                      </a:rPr>
                      <m:t>𝟒</m:t>
                    </m:r>
                    <m:sSup>
                      <m:sSupPr>
                        <m:ctrlP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sup>
                    </m:sSup>
                    <m:r>
                      <a:rPr lang="en-US" sz="51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en-US" sz="51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𝟕</m:t>
                    </m:r>
                    <m:sSup>
                      <m:sSupPr>
                        <m:ctrlPr>
                          <a:rPr lang="en-US" sz="51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51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51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sz="51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sz="51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𝟏𝟐</m:t>
                    </m:r>
                    <m:sSup>
                      <m:sSupPr>
                        <m:ctrlPr>
                          <a:rPr lang="en-US" sz="51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51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sz="51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</m:sup>
                    </m:sSup>
                  </m:oMath>
                </a14:m>
                <a:endParaRPr lang="en-US" sz="51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3800" dirty="0"/>
                  <a:t>	</a:t>
                </a:r>
                <a:endParaRPr lang="en-US" sz="3800" dirty="0" smtClean="0"/>
              </a:p>
              <a:p>
                <a:pPr lvl="1"/>
                <a:r>
                  <a:rPr lang="en-US" sz="3400" b="1" dirty="0" smtClean="0">
                    <a:solidFill>
                      <a:schemeClr val="tx1"/>
                    </a:solidFill>
                  </a:rPr>
                  <a:t>	Binomial</a:t>
                </a:r>
                <a:r>
                  <a:rPr lang="en-US" sz="3400" dirty="0" smtClean="0">
                    <a:solidFill>
                      <a:schemeClr val="tx1"/>
                    </a:solidFill>
                  </a:rPr>
                  <a:t>*: </a:t>
                </a:r>
                <a:r>
                  <a:rPr lang="en-US" sz="3400" i="1" dirty="0" smtClean="0">
                    <a:solidFill>
                      <a:schemeClr val="tx1"/>
                    </a:solidFill>
                  </a:rPr>
                  <a:t>Two algebraic terms separated by “+” or “-”.</a:t>
                </a:r>
              </a:p>
              <a:p>
                <a:pPr marL="0" indent="0">
                  <a:buNone/>
                </a:pPr>
                <a:r>
                  <a:rPr lang="en-US" sz="5100" b="1" dirty="0" smtClean="0">
                    <a:solidFill>
                      <a:srgbClr val="FF0000"/>
                    </a:solidFill>
                  </a:rPr>
                  <a:t>		EX: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5100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sz="5100" b="1" i="1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</m:oMath>
                </a14:m>
                <a:endParaRPr lang="en-US" sz="5100" b="1" dirty="0" smtClean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sz="3400" dirty="0"/>
                  <a:t>	</a:t>
                </a:r>
                <a:r>
                  <a:rPr lang="en-US" sz="3400" b="1" dirty="0" smtClean="0">
                    <a:solidFill>
                      <a:schemeClr val="tx1"/>
                    </a:solidFill>
                  </a:rPr>
                  <a:t>Trinomial</a:t>
                </a:r>
                <a:r>
                  <a:rPr lang="en-US" sz="3400" dirty="0" smtClean="0">
                    <a:solidFill>
                      <a:schemeClr val="tx1"/>
                    </a:solidFill>
                  </a:rPr>
                  <a:t>**: </a:t>
                </a:r>
                <a:r>
                  <a:rPr lang="en-US" sz="3400" i="1" dirty="0" smtClean="0">
                    <a:solidFill>
                      <a:schemeClr val="tx1"/>
                    </a:solidFill>
                  </a:rPr>
                  <a:t>Three algebraic terms separated by a “+” or “-”.</a:t>
                </a:r>
              </a:p>
              <a:p>
                <a:pPr marL="0" indent="0">
                  <a:buNone/>
                </a:pPr>
                <a:r>
                  <a:rPr lang="en-US" sz="5100" b="1" dirty="0" smtClean="0">
                    <a:solidFill>
                      <a:srgbClr val="FF0000"/>
                    </a:solidFill>
                  </a:rPr>
                  <a:t>		EX: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5100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sz="5100" b="1" i="1" smtClean="0">
                        <a:solidFill>
                          <a:srgbClr val="FF0000"/>
                        </a:solidFill>
                        <a:latin typeface="Cambria Math"/>
                      </a:rPr>
                      <m:t>𝟓</m:t>
                    </m:r>
                    <m:r>
                      <a:rPr lang="en-US" sz="5100" b="1" i="1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  <m:r>
                      <a:rPr lang="en-US" sz="5100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sz="5100" b="1" i="1" smtClean="0">
                        <a:solidFill>
                          <a:srgbClr val="FF0000"/>
                        </a:solidFill>
                        <a:latin typeface="Cambria Math"/>
                      </a:rPr>
                      <m:t>𝟔</m:t>
                    </m:r>
                  </m:oMath>
                </a14:m>
                <a:endParaRPr lang="en-US" sz="51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sz="3800" dirty="0" smtClean="0"/>
              </a:p>
              <a:p>
                <a:pPr marL="0" indent="0">
                  <a:buNone/>
                </a:pPr>
                <a:endParaRPr lang="en-US" sz="2300" dirty="0" smtClean="0"/>
              </a:p>
              <a:p>
                <a:pPr marL="0" indent="0">
                  <a:buNone/>
                </a:pPr>
                <a:endParaRPr lang="en-US" sz="2300" dirty="0" smtClean="0"/>
              </a:p>
              <a:p>
                <a:pPr marL="0" indent="0">
                  <a:buNone/>
                </a:pPr>
                <a:r>
                  <a:rPr lang="en-US" sz="2300" i="1" dirty="0" smtClean="0"/>
                  <a:t>*Binomials and Trinomials are also Polynomials.</a:t>
                </a:r>
              </a:p>
              <a:p>
                <a:pPr marL="0" indent="0">
                  <a:buNone/>
                </a:pPr>
                <a:r>
                  <a:rPr lang="en-US" sz="2300" i="1" dirty="0" smtClean="0"/>
                  <a:t>**Trinomials will be covered extensively in factoring.</a:t>
                </a:r>
                <a:endParaRPr lang="en-US" sz="230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645" t="-1867" r="-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047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Classification of Polynomials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Identify the following algebraic expressions using the classification of polynomials.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𝑥𝑦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−7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514350" indent="-514350">
                  <a:buAutoNum type="arabicPeriod"/>
                </a:pPr>
                <a:endParaRPr lang="en-US" b="0" i="1" dirty="0" smtClean="0">
                  <a:latin typeface="Cambria Math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𝑚𝑛</m:t>
                        </m:r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𝑠</m:t>
                    </m:r>
                    <m:r>
                      <a:rPr lang="en-US" b="0" i="1" smtClean="0">
                        <a:latin typeface="Cambria Math"/>
                      </a:rPr>
                      <m:t>+3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−7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536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Degree of a Polynomial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Degree of a polynomial</a:t>
                </a:r>
                <a:r>
                  <a:rPr lang="en-US" sz="2000" dirty="0" smtClean="0"/>
                  <a:t>:</a:t>
                </a:r>
                <a:r>
                  <a:rPr lang="en-US" sz="2000" i="1" dirty="0" smtClean="0"/>
                  <a:t> The </a:t>
                </a:r>
                <a:r>
                  <a:rPr lang="en-US" sz="2000" b="1" i="1" dirty="0" smtClean="0">
                    <a:solidFill>
                      <a:srgbClr val="FF0000"/>
                    </a:solidFill>
                  </a:rPr>
                  <a:t>highest number exponent </a:t>
                </a:r>
                <a:r>
                  <a:rPr lang="en-US" sz="2000" i="1" dirty="0" smtClean="0"/>
                  <a:t>that appears anywhere within the polynomial.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Identify the degree of the polynomial.</a:t>
                </a:r>
              </a:p>
              <a:p>
                <a:pPr marL="0" indent="0">
                  <a:buNone/>
                </a:pPr>
                <a:endParaRPr lang="en-US" sz="2800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7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8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 smtClean="0"/>
              </a:p>
              <a:p>
                <a:pPr marL="514350" indent="-514350">
                  <a:buAutoNum type="arabicPeriod"/>
                </a:pPr>
                <a:endParaRPr lang="en-US" sz="2800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-US" sz="2800" dirty="0" smtClean="0"/>
              </a:p>
              <a:p>
                <a:pPr marL="514350" indent="-514350">
                  <a:buAutoNum type="arabicPeriod"/>
                </a:pPr>
                <a:endParaRPr lang="en-US" sz="2800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+5</m:t>
                    </m:r>
                  </m:oMath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286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Ascending Order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Descending Order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i="1" dirty="0" smtClean="0"/>
                  <a:t>The terms of the polynomial are arranged in order from</a:t>
                </a:r>
                <a:r>
                  <a:rPr lang="en-US" sz="2000" b="1" i="1" dirty="0" smtClean="0"/>
                  <a:t> </a:t>
                </a:r>
                <a:r>
                  <a:rPr lang="en-US" sz="2000" b="1" i="1" dirty="0" smtClean="0">
                    <a:solidFill>
                      <a:srgbClr val="FF0000"/>
                    </a:solidFill>
                  </a:rPr>
                  <a:t>least to greatest</a:t>
                </a:r>
                <a:r>
                  <a:rPr lang="en-US" sz="2000" b="1" i="1" dirty="0" smtClean="0"/>
                  <a:t> </a:t>
                </a:r>
                <a:r>
                  <a:rPr lang="en-US" sz="2000" i="1" dirty="0" smtClean="0"/>
                  <a:t>according to the exponents.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FF0000"/>
                    </a:solidFill>
                  </a:rPr>
                  <a:t>EX: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FF0000"/>
                        </a:solidFill>
                        <a:latin typeface="Cambria Math"/>
                      </a:rPr>
                      <m:t>𝟓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𝟐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𝟑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𝟒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endParaRPr lang="en-US" b="1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2000" i="1" dirty="0" smtClean="0"/>
                  <a:t>The coefficient without a variable goes first!</a:t>
                </a:r>
                <a:endParaRPr lang="en-US" sz="2000" i="1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2"/>
                <a:stretch>
                  <a:fillRect l="-1659" t="-957" r="-2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i="1" dirty="0" smtClean="0"/>
                  <a:t>The terms of the polynomial are arranged in order from </a:t>
                </a:r>
                <a:r>
                  <a:rPr lang="en-US" sz="2000" b="1" i="1" dirty="0" smtClean="0">
                    <a:solidFill>
                      <a:srgbClr val="0070C0"/>
                    </a:solidFill>
                  </a:rPr>
                  <a:t>greatest to least</a:t>
                </a:r>
                <a:r>
                  <a:rPr lang="en-US" sz="2000" i="1" dirty="0" smtClean="0"/>
                  <a:t> according to the exponents.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0070C0"/>
                    </a:solidFill>
                  </a:rPr>
                  <a:t>EX: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𝟒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𝟑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𝒙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𝟓</m:t>
                    </m:r>
                  </m:oMath>
                </a14:m>
                <a:endParaRPr lang="en-US" sz="2000" b="1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2000" i="1" dirty="0" smtClean="0"/>
                  <a:t>The coefficient without </a:t>
                </a:r>
                <a:r>
                  <a:rPr lang="en-US" sz="2000" i="1" smtClean="0"/>
                  <a:t>a variable </a:t>
                </a:r>
                <a:r>
                  <a:rPr lang="en-US" sz="2000" i="1" dirty="0" smtClean="0"/>
                  <a:t>goes last!</a:t>
                </a:r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3"/>
                <a:stretch>
                  <a:fillRect l="-1662" t="-957" r="-2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Order of Polynomials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0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Ascending Order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Descending Order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Arrange the polynomials in ascending order.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+4+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</m:t>
                    </m:r>
                  </m:oMath>
                </a14:m>
                <a:r>
                  <a:rPr lang="en-US" sz="2400" dirty="0" smtClean="0"/>
                  <a:t>8x</a:t>
                </a:r>
                <a:endParaRPr lang="en-US" sz="24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2"/>
                <a:stretch>
                  <a:fillRect l="-1659" t="-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Arrange the polynomials in descending order.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−4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+3+</m:t>
                    </m:r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3"/>
                <a:stretch>
                  <a:fillRect l="-1662" t="-957" r="-4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Cluster Examples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24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Closing Questions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Directions</a:t>
            </a:r>
            <a:r>
              <a:rPr lang="en-US" dirty="0" smtClean="0"/>
              <a:t>: Respond to the following questions. Be prepared to discuss your answers with the class.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What is the difference between a binomial and a trinomial?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What is the degree of a polynomial?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What is the difference between ascending and descending order?</a:t>
            </a:r>
          </a:p>
        </p:txBody>
      </p:sp>
    </p:spTree>
    <p:extLst>
      <p:ext uri="{BB962C8B-B14F-4D97-AF65-F5344CB8AC3E}">
        <p14:creationId xmlns:p14="http://schemas.microsoft.com/office/powerpoint/2010/main" val="159985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49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192</TotalTime>
  <Words>383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Unit 7 – Section 2 “Polynomials”</vt:lpstr>
      <vt:lpstr>Classification of Polynomials</vt:lpstr>
      <vt:lpstr>Classification of Polynomials</vt:lpstr>
      <vt:lpstr>Degree of a Polynomial</vt:lpstr>
      <vt:lpstr>Order of Polynomials</vt:lpstr>
      <vt:lpstr>Cluster Examples</vt:lpstr>
      <vt:lpstr>Closing Questions</vt:lpstr>
      <vt:lpstr>Homework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– Section 1 (Part 1) “Polynomials”</dc:title>
  <dc:creator>Authorized User</dc:creator>
  <cp:lastModifiedBy>User</cp:lastModifiedBy>
  <cp:revision>13</cp:revision>
  <cp:lastPrinted>2013-02-19T16:54:36Z</cp:lastPrinted>
  <dcterms:created xsi:type="dcterms:W3CDTF">2010-08-18T19:39:31Z</dcterms:created>
  <dcterms:modified xsi:type="dcterms:W3CDTF">2017-02-07T15:59:41Z</dcterms:modified>
</cp:coreProperties>
</file>