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4" r:id="rId8"/>
    <p:sldId id="270" r:id="rId9"/>
    <p:sldId id="265" r:id="rId10"/>
    <p:sldId id="266" r:id="rId11"/>
    <p:sldId id="267" r:id="rId12"/>
    <p:sldId id="268" r:id="rId13"/>
    <p:sldId id="269" r:id="rId14"/>
    <p:sldId id="263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264" y="1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6CC18-4AD9-4FB4-A504-53CFA957DFA9}" type="datetimeFigureOut">
              <a:rPr lang="en-US" smtClean="0"/>
              <a:t>4/28/2017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F62A04E-EC39-4696-A3C5-BE94FD4214A9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6CC18-4AD9-4FB4-A504-53CFA957DFA9}" type="datetimeFigureOut">
              <a:rPr lang="en-US" smtClean="0"/>
              <a:t>4/28/2017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2A04E-EC39-4696-A3C5-BE94FD4214A9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8F62A04E-EC39-4696-A3C5-BE94FD4214A9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6CC18-4AD9-4FB4-A504-53CFA957DFA9}" type="datetimeFigureOut">
              <a:rPr lang="en-US" smtClean="0"/>
              <a:t>4/28/2017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6CC18-4AD9-4FB4-A504-53CFA957DFA9}" type="datetimeFigureOut">
              <a:rPr lang="en-US" smtClean="0"/>
              <a:t>4/28/2017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8F62A04E-EC39-4696-A3C5-BE94FD4214A9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6CC18-4AD9-4FB4-A504-53CFA957DFA9}" type="datetimeFigureOut">
              <a:rPr lang="en-US" smtClean="0"/>
              <a:t>4/28/2017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F62A04E-EC39-4696-A3C5-BE94FD4214A9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77D6CC18-4AD9-4FB4-A504-53CFA957DFA9}" type="datetimeFigureOut">
              <a:rPr lang="en-US" smtClean="0"/>
              <a:t>4/28/2017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2A04E-EC39-4696-A3C5-BE94FD4214A9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6CC18-4AD9-4FB4-A504-53CFA957DFA9}" type="datetimeFigureOut">
              <a:rPr lang="en-US" smtClean="0"/>
              <a:t>4/28/2017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8F62A04E-EC39-4696-A3C5-BE94FD4214A9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6CC18-4AD9-4FB4-A504-53CFA957DFA9}" type="datetimeFigureOut">
              <a:rPr lang="en-US" smtClean="0"/>
              <a:t>4/28/2017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8F62A04E-EC39-4696-A3C5-BE94FD4214A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6CC18-4AD9-4FB4-A504-53CFA957DFA9}" type="datetimeFigureOut">
              <a:rPr lang="en-US" smtClean="0"/>
              <a:t>4/28/2017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F62A04E-EC39-4696-A3C5-BE94FD4214A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F62A04E-EC39-4696-A3C5-BE94FD4214A9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6CC18-4AD9-4FB4-A504-53CFA957DFA9}" type="datetimeFigureOut">
              <a:rPr lang="en-US" smtClean="0"/>
              <a:t>4/28/2017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8F62A04E-EC39-4696-A3C5-BE94FD4214A9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77D6CC18-4AD9-4FB4-A504-53CFA957DFA9}" type="datetimeFigureOut">
              <a:rPr lang="en-US" smtClean="0"/>
              <a:t>4/28/2017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77D6CC18-4AD9-4FB4-A504-53CFA957DFA9}" type="datetimeFigureOut">
              <a:rPr lang="en-US" smtClean="0"/>
              <a:t>4/28/2017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F62A04E-EC39-4696-A3C5-BE94FD4214A9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Objectives Covered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To find experimental probabilities.</a:t>
            </a:r>
          </a:p>
          <a:p>
            <a:pPr marL="457200" indent="-457200">
              <a:buFont typeface="Arial" pitchFamily="34" charset="0"/>
              <a:buChar char="•"/>
            </a:pPr>
            <a:endParaRPr lang="en-US" dirty="0" smtClean="0">
              <a:solidFill>
                <a:schemeClr val="tx1"/>
              </a:solidFill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To find theoretical probabilities.</a:t>
            </a:r>
          </a:p>
          <a:p>
            <a:pPr marL="457200" indent="-457200">
              <a:buFont typeface="Arial" pitchFamily="34" charset="0"/>
              <a:buChar char="•"/>
            </a:pPr>
            <a:endParaRPr lang="en-US" dirty="0">
              <a:solidFill>
                <a:schemeClr val="tx1"/>
              </a:solidFill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To find dependent and independent probabilities.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Unit 7 – Section 2 “Probability with Multiple Events”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87050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b="1" dirty="0" smtClean="0">
                <a:solidFill>
                  <a:schemeClr val="tx1"/>
                </a:solidFill>
              </a:rPr>
              <a:t>Independent Events</a:t>
            </a:r>
            <a:endParaRPr lang="en-US" sz="4000" b="1" dirty="0">
              <a:solidFill>
                <a:schemeClr val="tx1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800600" y="1371600"/>
            <a:ext cx="4038600" cy="4681728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sz="2000" b="1" i="1" dirty="0" smtClean="0"/>
              <a:t>Directions</a:t>
            </a:r>
            <a:r>
              <a:rPr lang="en-US" sz="2000" i="1" dirty="0" smtClean="0"/>
              <a:t>: Determine the probability of each situation.</a:t>
            </a:r>
          </a:p>
          <a:p>
            <a:pPr marL="0" indent="0">
              <a:buNone/>
            </a:pPr>
            <a:endParaRPr lang="en-US" sz="2000" i="1" dirty="0" smtClean="0"/>
          </a:p>
          <a:p>
            <a:pPr marL="0" indent="0">
              <a:buNone/>
            </a:pPr>
            <a:r>
              <a:rPr lang="en-US" sz="2000" i="1" dirty="0" smtClean="0"/>
              <a:t>A box contains 20 red marbles and 30 blue marbles. A second box contains 10 white marbles and 47 black marbles. If you choose one marble from each box without looking, what is the probability that you get a blue marble and a black marble?</a:t>
            </a:r>
          </a:p>
          <a:p>
            <a:pPr marL="0" indent="0">
              <a:buNone/>
            </a:pPr>
            <a:endParaRPr lang="en-US" sz="2000" i="1" dirty="0"/>
          </a:p>
          <a:p>
            <a:pPr marL="0" indent="0">
              <a:buNone/>
            </a:pPr>
            <a:r>
              <a:rPr lang="en-US" sz="2000" i="1" dirty="0" smtClean="0"/>
              <a:t>Two fair dice, one colored white and one colored red are thrown. Find the probability that:</a:t>
            </a:r>
          </a:p>
          <a:p>
            <a:pPr marL="457200" indent="-457200">
              <a:buAutoNum type="alphaLcParenR"/>
            </a:pPr>
            <a:r>
              <a:rPr lang="en-US" sz="2000" i="1" dirty="0" smtClean="0"/>
              <a:t>The score on the red die is 2 and white die is 5.</a:t>
            </a:r>
          </a:p>
          <a:p>
            <a:pPr marL="457200" indent="-457200">
              <a:buAutoNum type="alphaLcParenR"/>
            </a:pPr>
            <a:r>
              <a:rPr lang="en-US" sz="2000" i="1" dirty="0" smtClean="0"/>
              <a:t>The score on the white die is 1 and red die is even.</a:t>
            </a:r>
          </a:p>
          <a:p>
            <a:pPr marL="457200" indent="-457200">
              <a:buAutoNum type="alphaLcParenR"/>
            </a:pPr>
            <a:r>
              <a:rPr lang="en-US" sz="2000" i="1" dirty="0" smtClean="0"/>
              <a:t>The score on the white die is either 3 or 5.</a:t>
            </a:r>
          </a:p>
          <a:p>
            <a:pPr marL="457200" indent="-457200">
              <a:buAutoNum type="alphaLcParenR"/>
            </a:pPr>
            <a:r>
              <a:rPr lang="en-US" sz="2000" i="1" dirty="0" smtClean="0"/>
              <a:t>The score on the white die is either 3 or 5 and red die is odd.</a:t>
            </a:r>
          </a:p>
          <a:p>
            <a:pPr marL="457200" indent="-457200">
              <a:buAutoNum type="alphaLcParenR"/>
            </a:pPr>
            <a:endParaRPr lang="en-US" sz="2000" i="1" dirty="0" smtClean="0"/>
          </a:p>
          <a:p>
            <a:pPr marL="0" indent="0">
              <a:buNone/>
            </a:pPr>
            <a:endParaRPr lang="en-US" sz="2000" i="1" dirty="0"/>
          </a:p>
          <a:p>
            <a:pPr marL="0" indent="0">
              <a:buNone/>
            </a:pPr>
            <a:endParaRPr lang="en-US" sz="2000" i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Content Placeholder 2"/>
              <p:cNvSpPr>
                <a:spLocks noGrp="1"/>
              </p:cNvSpPr>
              <p:nvPr>
                <p:ph sz="half" idx="1"/>
              </p:nvPr>
            </p:nvSpPr>
            <p:spPr>
              <a:xfrm>
                <a:off x="454152" y="1524000"/>
                <a:ext cx="4038600" cy="4681728"/>
              </a:xfrm>
            </p:spPr>
            <p:txBody>
              <a:bodyPr>
                <a:normAutofit fontScale="62500" lnSpcReduction="20000"/>
              </a:bodyPr>
              <a:lstStyle/>
              <a:p>
                <a:pPr marL="0" indent="0">
                  <a:buNone/>
                </a:pPr>
                <a:r>
                  <a:rPr lang="en-US" i="1" dirty="0" smtClean="0"/>
                  <a:t>If A and B are </a:t>
                </a:r>
                <a:r>
                  <a:rPr lang="en-US" b="1" i="1" dirty="0" smtClean="0"/>
                  <a:t>independent</a:t>
                </a:r>
                <a:r>
                  <a:rPr lang="en-US" i="1" dirty="0" smtClean="0"/>
                  <a:t>: </a:t>
                </a:r>
              </a:p>
              <a:p>
                <a:pPr marL="0" indent="0">
                  <a:buNone/>
                </a:pPr>
                <a:endParaRPr lang="en-US" b="0" i="1" dirty="0">
                  <a:latin typeface="Cambria Math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𝑃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𝐴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𝑎𝑛𝑑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𝐵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</a:rPr>
                        <m:t>𝑃</m:t>
                      </m:r>
                      <m:r>
                        <a:rPr lang="en-US" b="0" i="1" smtClean="0">
                          <a:latin typeface="Cambria Math"/>
                        </a:rPr>
                        <m:t>(</m:t>
                      </m:r>
                      <m:r>
                        <a:rPr lang="en-US" b="0" i="1" smtClean="0">
                          <a:latin typeface="Cambria Math"/>
                        </a:rPr>
                        <m:t>𝐴</m:t>
                      </m:r>
                      <m:r>
                        <a:rPr lang="en-US" b="0" i="1" smtClean="0">
                          <a:latin typeface="Cambria Math"/>
                        </a:rPr>
                        <m:t>)∙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𝑃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(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𝐵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)</m:t>
                      </m:r>
                    </m:oMath>
                  </m:oMathPara>
                </a14:m>
                <a:endParaRPr lang="en-US" dirty="0" smtClean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b="1" dirty="0" smtClean="0"/>
                  <a:t>Example</a:t>
                </a:r>
                <a:r>
                  <a:rPr lang="en-US" dirty="0" smtClean="0"/>
                  <a:t>: </a:t>
                </a:r>
                <a:r>
                  <a:rPr lang="en-US" i="1" dirty="0" smtClean="0"/>
                  <a:t>What is the probability of flipping a coin that lands on heads, and rolling a di that lands on 3?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 smtClean="0">
                          <a:latin typeface="Cambria Math"/>
                        </a:rPr>
                        <m:t>𝐴</m:t>
                      </m:r>
                      <m:r>
                        <a:rPr lang="en-US" i="1" dirty="0" smtClean="0">
                          <a:latin typeface="Cambria Math"/>
                        </a:rPr>
                        <m:t>= </m:t>
                      </m:r>
                      <m:r>
                        <a:rPr lang="en-US" i="1" dirty="0" smtClean="0">
                          <a:latin typeface="Cambria Math"/>
                        </a:rPr>
                        <m:t>𝐹𝑙𝑖𝑝𝑝𝑖𝑛𝑔</m:t>
                      </m:r>
                      <m:r>
                        <a:rPr lang="en-US" i="1" dirty="0" smtClean="0">
                          <a:latin typeface="Cambria Math"/>
                        </a:rPr>
                        <m:t> </m:t>
                      </m:r>
                      <m:r>
                        <a:rPr lang="en-US" i="1" dirty="0" smtClean="0">
                          <a:latin typeface="Cambria Math"/>
                        </a:rPr>
                        <m:t>𝑎</m:t>
                      </m:r>
                      <m:r>
                        <a:rPr lang="en-US" i="1" dirty="0" smtClean="0">
                          <a:latin typeface="Cambria Math"/>
                        </a:rPr>
                        <m:t> </m:t>
                      </m:r>
                      <m:r>
                        <a:rPr lang="en-US" i="1" dirty="0" smtClean="0">
                          <a:latin typeface="Cambria Math"/>
                        </a:rPr>
                        <m:t>𝐶𝑜𝑖𝑛</m:t>
                      </m:r>
                    </m:oMath>
                  </m:oMathPara>
                </a14:m>
                <a:endParaRPr lang="en-US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 smtClean="0">
                          <a:latin typeface="Cambria Math"/>
                        </a:rPr>
                        <m:t>𝐵</m:t>
                      </m:r>
                      <m:r>
                        <a:rPr lang="en-US" i="1" dirty="0" smtClean="0">
                          <a:latin typeface="Cambria Math"/>
                        </a:rPr>
                        <m:t>= </m:t>
                      </m:r>
                      <m:r>
                        <a:rPr lang="en-US" i="1" dirty="0" smtClean="0">
                          <a:latin typeface="Cambria Math"/>
                        </a:rPr>
                        <m:t>𝑅𝑜𝑙𝑙𝑖𝑛𝑔</m:t>
                      </m:r>
                      <m:r>
                        <a:rPr lang="en-US" i="1" dirty="0" smtClean="0">
                          <a:latin typeface="Cambria Math"/>
                        </a:rPr>
                        <m:t> </m:t>
                      </m:r>
                      <m:r>
                        <a:rPr lang="en-US" i="1" dirty="0" smtClean="0">
                          <a:latin typeface="Cambria Math"/>
                        </a:rPr>
                        <m:t>𝑎</m:t>
                      </m:r>
                      <m:r>
                        <a:rPr lang="en-US" i="1" dirty="0" smtClean="0">
                          <a:latin typeface="Cambria Math"/>
                        </a:rPr>
                        <m:t> </m:t>
                      </m:r>
                      <m:r>
                        <a:rPr lang="en-US" i="1" dirty="0" smtClean="0">
                          <a:latin typeface="Cambria Math"/>
                        </a:rPr>
                        <m:t>𝑑𝑖</m:t>
                      </m:r>
                    </m:oMath>
                  </m:oMathPara>
                </a14:m>
                <a:endParaRPr lang="en-US" dirty="0" smtClean="0"/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r>
                  <a:rPr lang="en-US" i="1" dirty="0" smtClean="0"/>
                  <a:t>How many possibilities are there of a coin landing on heads?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𝟏</m:t>
                        </m:r>
                      </m:num>
                      <m:den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𝟐</m:t>
                        </m:r>
                      </m:den>
                    </m:f>
                  </m:oMath>
                </a14:m>
                <a:endParaRPr lang="en-US" b="1" i="1" dirty="0" smtClean="0"/>
              </a:p>
              <a:p>
                <a:pPr marL="0" indent="0">
                  <a:buNone/>
                </a:pPr>
                <a:endParaRPr lang="en-US" b="1" i="1" dirty="0" smtClean="0"/>
              </a:p>
              <a:p>
                <a:pPr marL="0" indent="0">
                  <a:buNone/>
                </a:pPr>
                <a:r>
                  <a:rPr lang="en-US" i="1" dirty="0" smtClean="0"/>
                  <a:t>How many possibilities are there of a di landing on 3?</a:t>
                </a:r>
                <a:r>
                  <a:rPr lang="en-US" i="1" dirty="0" smtClean="0">
                    <a:solidFill>
                      <a:srgbClr val="FF000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6</m:t>
                        </m:r>
                      </m:den>
                    </m:f>
                  </m:oMath>
                </a14:m>
                <a:endParaRPr lang="en-US" i="1" dirty="0" smtClean="0"/>
              </a:p>
              <a:p>
                <a:pPr marL="0" indent="0">
                  <a:buNone/>
                </a:pPr>
                <a:endParaRPr lang="en-US" i="1" dirty="0"/>
              </a:p>
              <a:p>
                <a:pPr marL="0" indent="0">
                  <a:buNone/>
                </a:pPr>
                <a:r>
                  <a:rPr lang="en-US" i="1" dirty="0" smtClean="0"/>
                  <a:t>Therefore: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∙</m:t>
                    </m:r>
                    <m:f>
                      <m:fPr>
                        <m:ctrlPr>
                          <a:rPr lang="en-US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6</m:t>
                        </m:r>
                      </m:den>
                    </m:f>
                  </m:oMath>
                </a14:m>
                <a:r>
                  <a:rPr lang="en-US" i="1" dirty="0" smtClean="0">
                    <a:solidFill>
                      <a:srgbClr val="FF0000"/>
                    </a:solidFill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dirty="0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b="0" i="1" dirty="0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12</m:t>
                        </m:r>
                      </m:den>
                    </m:f>
                    <m:r>
                      <a:rPr lang="en-US" b="0" i="1" dirty="0" smtClean="0">
                        <a:solidFill>
                          <a:srgbClr val="FF0000"/>
                        </a:solidFill>
                        <a:latin typeface="Cambria Math"/>
                      </a:rPr>
                      <m:t>=8.3%</m:t>
                    </m:r>
                  </m:oMath>
                </a14:m>
                <a:endParaRPr lang="en-US" i="1" dirty="0" smtClean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:endParaRPr lang="en-US" dirty="0" smtClean="0"/>
              </a:p>
            </p:txBody>
          </p:sp>
        </mc:Choice>
        <mc:Fallback xmlns="">
          <p:sp>
            <p:nvSpPr>
              <p:cNvPr id="6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454152" y="1524000"/>
                <a:ext cx="4038600" cy="4681728"/>
              </a:xfrm>
              <a:blipFill rotWithShape="1">
                <a:blip r:embed="rId2"/>
                <a:stretch>
                  <a:fillRect l="-906" t="-1432" r="-136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87109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b="1" dirty="0" smtClean="0">
                <a:solidFill>
                  <a:schemeClr val="tx1"/>
                </a:solidFill>
              </a:rPr>
              <a:t>Mutually Exclusive Events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sz="2600" b="1" dirty="0" smtClean="0"/>
              <a:t>Mutually Exclusive events</a:t>
            </a:r>
            <a:r>
              <a:rPr lang="en-US" sz="2600" dirty="0" smtClean="0"/>
              <a:t>: </a:t>
            </a:r>
            <a:r>
              <a:rPr lang="en-US" sz="2600" i="1" dirty="0" smtClean="0"/>
              <a:t>When two events cannot happen at the same time.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 smtClean="0"/>
              <a:t>Not Mutually Exclusive</a:t>
            </a:r>
            <a:r>
              <a:rPr lang="en-US" dirty="0" smtClean="0"/>
              <a:t>: </a:t>
            </a:r>
            <a:r>
              <a:rPr lang="en-US" i="1" dirty="0" smtClean="0"/>
              <a:t>When two events happen at the same time. Ex: selecting a queen or a card with hearts.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i="1" dirty="0" smtClean="0"/>
              <a:t>Determine whether the following situations are mutually exclusive or not.</a:t>
            </a:r>
          </a:p>
          <a:p>
            <a:pPr marL="514350" indent="-514350">
              <a:buAutoNum type="arabicPeriod"/>
            </a:pPr>
            <a:r>
              <a:rPr lang="en-US" sz="2300" dirty="0" smtClean="0"/>
              <a:t>Rolling a 2 or 3 on a number cube.</a:t>
            </a:r>
          </a:p>
          <a:p>
            <a:pPr marL="514350" indent="-514350">
              <a:buAutoNum type="arabicPeriod"/>
            </a:pPr>
            <a:endParaRPr lang="en-US" sz="2300" dirty="0" smtClean="0"/>
          </a:p>
          <a:p>
            <a:pPr marL="514350" indent="-514350">
              <a:buAutoNum type="arabicPeriod"/>
            </a:pPr>
            <a:r>
              <a:rPr lang="en-US" sz="2300" dirty="0" smtClean="0"/>
              <a:t>Rolling an even number or a multiple of 3 on a number cube.</a:t>
            </a:r>
          </a:p>
          <a:p>
            <a:pPr marL="514350" indent="-514350">
              <a:buAutoNum type="arabicPeriod"/>
            </a:pPr>
            <a:endParaRPr lang="en-US" sz="2300" dirty="0" smtClean="0"/>
          </a:p>
          <a:p>
            <a:pPr marL="514350" indent="-514350">
              <a:buAutoNum type="arabicPeriod"/>
            </a:pPr>
            <a:r>
              <a:rPr lang="en-US" sz="2300" dirty="0" smtClean="0"/>
              <a:t>Rolling an even number or rolling a prime number on a number cube.</a:t>
            </a:r>
          </a:p>
          <a:p>
            <a:pPr marL="514350" indent="-514350">
              <a:buAutoNum type="arabicPeriod"/>
            </a:pPr>
            <a:endParaRPr lang="en-US" sz="2300" dirty="0" smtClean="0"/>
          </a:p>
          <a:p>
            <a:pPr marL="514350" indent="-514350">
              <a:buAutoNum type="arabicPeriod"/>
            </a:pPr>
            <a:r>
              <a:rPr lang="en-US" sz="2300" dirty="0" smtClean="0"/>
              <a:t>Rolling an even number or rolling a number greater than 5 on a number cube.</a:t>
            </a:r>
          </a:p>
          <a:p>
            <a:pPr marL="514350" indent="-514350">
              <a:buAutoNum type="arabicPeriod"/>
            </a:pPr>
            <a:endParaRPr lang="en-US" sz="2300" dirty="0" smtClean="0"/>
          </a:p>
          <a:p>
            <a:pPr marL="514350" indent="-514350">
              <a:buAutoNum type="arabicPeriod"/>
            </a:pPr>
            <a:r>
              <a:rPr lang="en-US" sz="2300" dirty="0" smtClean="0"/>
              <a:t>Rolling a prime number or a multiple of 6 on a number cube.</a:t>
            </a:r>
          </a:p>
          <a:p>
            <a:pPr marL="514350" indent="-514350">
              <a:buAutoNum type="arabicPeriod"/>
            </a:pPr>
            <a:endParaRPr lang="en-US" dirty="0"/>
          </a:p>
          <a:p>
            <a:pPr marL="0" indent="0">
              <a:buNone/>
            </a:pPr>
            <a:r>
              <a:rPr lang="en-US" b="1" i="1" dirty="0" smtClean="0"/>
              <a:t>Mutually Exclusive=“Two things can’t happen at the same time.”</a:t>
            </a:r>
          </a:p>
        </p:txBody>
      </p:sp>
    </p:spTree>
    <p:extLst>
      <p:ext uri="{BB962C8B-B14F-4D97-AF65-F5344CB8AC3E}">
        <p14:creationId xmlns:p14="http://schemas.microsoft.com/office/powerpoint/2010/main" val="8299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b="1" dirty="0" smtClean="0">
                <a:solidFill>
                  <a:schemeClr val="tx1"/>
                </a:solidFill>
              </a:rPr>
              <a:t>Dependent Events</a:t>
            </a:r>
            <a:endParaRPr lang="en-US" sz="4800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half" idx="1"/>
              </p:nvPr>
            </p:nvSpPr>
            <p:spPr/>
            <p:txBody>
              <a:bodyPr>
                <a:normAutofit fontScale="47500" lnSpcReduction="20000"/>
              </a:bodyPr>
              <a:lstStyle/>
              <a:p>
                <a:pPr marL="0" indent="0">
                  <a:buNone/>
                </a:pPr>
                <a:r>
                  <a:rPr lang="en-US" b="1" i="1" dirty="0" smtClean="0">
                    <a:solidFill>
                      <a:srgbClr val="FF0000"/>
                    </a:solidFill>
                  </a:rPr>
                  <a:t>If A and B are mutually exclusive then</a:t>
                </a:r>
                <a:r>
                  <a:rPr lang="en-US" i="1" dirty="0" smtClean="0">
                    <a:solidFill>
                      <a:srgbClr val="FF0000"/>
                    </a:solidFill>
                  </a:rPr>
                  <a:t>:  </a:t>
                </a:r>
              </a:p>
              <a:p>
                <a:pPr marL="0" indent="0">
                  <a:buNone/>
                </a:pPr>
                <a:endParaRPr lang="en-US" b="0" i="1" dirty="0">
                  <a:latin typeface="Cambria Math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𝑃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𝐴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𝑜𝑟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𝐵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</a:rPr>
                        <m:t>𝑃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𝐴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r>
                        <a:rPr lang="en-US" b="0" i="1" smtClean="0">
                          <a:latin typeface="Cambria Math"/>
                        </a:rPr>
                        <m:t>𝑃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𝐵</m:t>
                          </m:r>
                        </m:e>
                      </m:d>
                    </m:oMath>
                  </m:oMathPara>
                </a14:m>
                <a:endParaRPr lang="en-US" b="0" dirty="0" smtClean="0"/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r>
                  <a:rPr lang="en-US" b="1" i="1" dirty="0" smtClean="0">
                    <a:solidFill>
                      <a:srgbClr val="00B0F0"/>
                    </a:solidFill>
                  </a:rPr>
                  <a:t>If A and B are not mutually exclusive then: </a:t>
                </a:r>
              </a:p>
              <a:p>
                <a:pPr marL="0" indent="0">
                  <a:buNone/>
                </a:pPr>
                <a:endParaRPr lang="en-US" b="0" i="1" dirty="0">
                  <a:latin typeface="Cambria Math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300" b="0" i="1" smtClean="0">
                          <a:latin typeface="Cambria Math"/>
                        </a:rPr>
                        <m:t>𝑃</m:t>
                      </m:r>
                      <m:d>
                        <m:dPr>
                          <m:ctrlPr>
                            <a:rPr lang="en-US" sz="23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300" b="0" i="1" smtClean="0">
                              <a:latin typeface="Cambria Math"/>
                            </a:rPr>
                            <m:t>𝐴</m:t>
                          </m:r>
                          <m:r>
                            <a:rPr lang="en-US" sz="23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US" sz="2300" b="0" i="1" smtClean="0">
                              <a:latin typeface="Cambria Math"/>
                            </a:rPr>
                            <m:t>𝑜𝑟</m:t>
                          </m:r>
                          <m:r>
                            <a:rPr lang="en-US" sz="23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US" sz="2300" b="0" i="1" smtClean="0">
                              <a:latin typeface="Cambria Math"/>
                            </a:rPr>
                            <m:t>𝐵</m:t>
                          </m:r>
                        </m:e>
                      </m:d>
                      <m:r>
                        <a:rPr lang="en-US" sz="2300" b="0" i="1" smtClean="0">
                          <a:latin typeface="Cambria Math"/>
                        </a:rPr>
                        <m:t>=</m:t>
                      </m:r>
                      <m:r>
                        <a:rPr lang="en-US" sz="2300" b="0" i="1" smtClean="0">
                          <a:latin typeface="Cambria Math"/>
                        </a:rPr>
                        <m:t>𝑃</m:t>
                      </m:r>
                      <m:d>
                        <m:dPr>
                          <m:ctrlPr>
                            <a:rPr lang="en-US" sz="23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300" b="0" i="1" smtClean="0">
                              <a:latin typeface="Cambria Math"/>
                            </a:rPr>
                            <m:t>𝐴</m:t>
                          </m:r>
                        </m:e>
                      </m:d>
                      <m:r>
                        <a:rPr lang="en-US" sz="2300" b="0" i="1" smtClean="0">
                          <a:latin typeface="Cambria Math"/>
                        </a:rPr>
                        <m:t>+</m:t>
                      </m:r>
                      <m:r>
                        <a:rPr lang="en-US" sz="2300" b="0" i="1" smtClean="0">
                          <a:latin typeface="Cambria Math"/>
                        </a:rPr>
                        <m:t>𝑃</m:t>
                      </m:r>
                      <m:d>
                        <m:dPr>
                          <m:ctrlPr>
                            <a:rPr lang="en-US" sz="23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300" b="0" i="1" smtClean="0">
                              <a:latin typeface="Cambria Math"/>
                            </a:rPr>
                            <m:t>𝐵</m:t>
                          </m:r>
                        </m:e>
                      </m:d>
                      <m:r>
                        <a:rPr lang="en-US" sz="2300" b="0" i="1" smtClean="0">
                          <a:latin typeface="Cambria Math"/>
                        </a:rPr>
                        <m:t>−</m:t>
                      </m:r>
                      <m:r>
                        <a:rPr lang="en-US" sz="2300" b="0" i="1" smtClean="0">
                          <a:latin typeface="Cambria Math"/>
                        </a:rPr>
                        <m:t>𝑃</m:t>
                      </m:r>
                      <m:r>
                        <a:rPr lang="en-US" sz="2300" b="0" i="1" smtClean="0">
                          <a:latin typeface="Cambria Math"/>
                        </a:rPr>
                        <m:t>(</m:t>
                      </m:r>
                      <m:r>
                        <a:rPr lang="en-US" sz="2300" b="0" i="1" smtClean="0">
                          <a:latin typeface="Cambria Math"/>
                        </a:rPr>
                        <m:t>𝐴</m:t>
                      </m:r>
                      <m:r>
                        <a:rPr lang="en-US" sz="2300" b="0" i="1" smtClean="0">
                          <a:latin typeface="Cambria Math"/>
                        </a:rPr>
                        <m:t> </m:t>
                      </m:r>
                      <m:r>
                        <a:rPr lang="en-US" sz="2300" b="0" i="1" smtClean="0">
                          <a:latin typeface="Cambria Math"/>
                        </a:rPr>
                        <m:t>𝑎𝑛𝑑</m:t>
                      </m:r>
                      <m:r>
                        <a:rPr lang="en-US" sz="2300" b="0" i="1" smtClean="0">
                          <a:latin typeface="Cambria Math"/>
                        </a:rPr>
                        <m:t> </m:t>
                      </m:r>
                      <m:r>
                        <a:rPr lang="en-US" sz="2300" b="0" i="1" smtClean="0">
                          <a:latin typeface="Cambria Math"/>
                        </a:rPr>
                        <m:t>𝐵</m:t>
                      </m:r>
                      <m:r>
                        <a:rPr lang="en-US" sz="2300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sz="2300" dirty="0" smtClean="0"/>
              </a:p>
              <a:p>
                <a:pPr marL="0" indent="0">
                  <a:buNone/>
                </a:pPr>
                <a:endParaRPr lang="en-US" sz="2300" dirty="0"/>
              </a:p>
              <a:p>
                <a:pPr marL="0" indent="0">
                  <a:buNone/>
                </a:pPr>
                <a:endParaRPr lang="en-US" sz="2300" dirty="0" smtClean="0"/>
              </a:p>
              <a:p>
                <a:pPr marL="0" indent="0">
                  <a:buNone/>
                </a:pPr>
                <a:r>
                  <a:rPr lang="en-US" sz="2900" b="1" dirty="0" smtClean="0"/>
                  <a:t>Add/Subtract the probabilities.</a:t>
                </a:r>
                <a:endParaRPr lang="en-US" sz="2900" b="1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blipFill rotWithShape="1">
                <a:blip r:embed="rId2"/>
                <a:stretch>
                  <a:fillRect l="-453" t="-9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b="1" dirty="0" smtClean="0"/>
              <a:t>Directions</a:t>
            </a:r>
            <a:r>
              <a:rPr lang="en-US" dirty="0" smtClean="0"/>
              <a:t>. </a:t>
            </a:r>
            <a:r>
              <a:rPr lang="en-US" i="1" dirty="0" smtClean="0"/>
              <a:t>Determine if the events or mutually exclusive or not, then find the probability.</a:t>
            </a:r>
          </a:p>
          <a:p>
            <a:pPr marL="0" indent="0">
              <a:buNone/>
            </a:pPr>
            <a:endParaRPr lang="en-US" i="1" dirty="0"/>
          </a:p>
          <a:p>
            <a:pPr marL="514350" indent="-514350">
              <a:buAutoNum type="arabicPeriod"/>
            </a:pPr>
            <a:r>
              <a:rPr lang="en-US" i="1" dirty="0" smtClean="0"/>
              <a:t>A spinner has twenty equal-sized sections numbered from 1- 20. If you spin the spinner, what is the probability that the number you spin will be a multiple of 2 or a multiple of 3? </a:t>
            </a:r>
          </a:p>
          <a:p>
            <a:pPr marL="514350" indent="-514350">
              <a:buAutoNum type="arabicPeriod"/>
            </a:pPr>
            <a:endParaRPr lang="en-US" i="1" dirty="0" smtClean="0"/>
          </a:p>
          <a:p>
            <a:pPr marL="514350" indent="-514350">
              <a:buAutoNum type="alphaLcPeriod"/>
            </a:pPr>
            <a:r>
              <a:rPr lang="en-US" sz="2300" i="1" dirty="0" smtClean="0"/>
              <a:t>Define event A:_____, P(A)=</a:t>
            </a:r>
          </a:p>
          <a:p>
            <a:pPr marL="514350" indent="-514350">
              <a:buAutoNum type="alphaLcPeriod"/>
            </a:pPr>
            <a:r>
              <a:rPr lang="en-US" sz="2300" i="1" dirty="0" smtClean="0"/>
              <a:t>Define event B:_____, P(B)=</a:t>
            </a:r>
          </a:p>
          <a:p>
            <a:pPr marL="514350" indent="-514350">
              <a:buAutoNum type="alphaLcPeriod" startAt="3"/>
            </a:pPr>
            <a:r>
              <a:rPr lang="en-US" sz="2300" i="1" dirty="0" smtClean="0"/>
              <a:t>P(A and B)= </a:t>
            </a:r>
            <a:r>
              <a:rPr lang="en-US" sz="2300" b="1" i="1" dirty="0" smtClean="0"/>
              <a:t>*Find only when not mutually exclusive.</a:t>
            </a:r>
          </a:p>
          <a:p>
            <a:pPr marL="514350" indent="-514350">
              <a:buAutoNum type="alphaLcPeriod" startAt="3"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2. </a:t>
            </a:r>
            <a:r>
              <a:rPr lang="en-US" dirty="0"/>
              <a:t>The probability of a card being a King </a:t>
            </a:r>
            <a:r>
              <a:rPr lang="en-US" b="1" dirty="0"/>
              <a:t>or</a:t>
            </a:r>
            <a:r>
              <a:rPr lang="en-US" dirty="0"/>
              <a:t> an </a:t>
            </a:r>
            <a:r>
              <a:rPr lang="en-US" dirty="0" smtClean="0"/>
              <a:t>Ace.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3. The probability of a card being a King or red.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4. The probability of rolling a die and the number it lands on is a multiple of 2.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5. The probability of rolling a die and the number it lands on is a multiple of 2 and 3.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514350" indent="-514350">
              <a:buAutoNum type="arabicPeriod"/>
            </a:pPr>
            <a:endParaRPr lang="en-US" dirty="0" smtClean="0"/>
          </a:p>
          <a:p>
            <a:pPr marL="514350" indent="-514350"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8085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solidFill>
                  <a:schemeClr val="tx1"/>
                </a:solidFill>
              </a:rPr>
              <a:t>Dependent or Independent Probability?</a:t>
            </a:r>
            <a:endParaRPr lang="en-US" sz="3200" b="1" dirty="0">
              <a:solidFill>
                <a:schemeClr val="tx1"/>
              </a:solidFill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2438400"/>
            <a:ext cx="7643091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457200" y="1767304"/>
            <a:ext cx="7239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Directions</a:t>
            </a:r>
            <a:r>
              <a:rPr lang="en-US" sz="1600" dirty="0" smtClean="0"/>
              <a:t>: Determine whether each situation is dependent or independent.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8194999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Homework Assignment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8519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5400" b="1" dirty="0" smtClean="0">
                <a:solidFill>
                  <a:schemeClr val="tx1"/>
                </a:solidFill>
              </a:rPr>
              <a:t>Warm Up- Probability</a:t>
            </a:r>
            <a:endParaRPr lang="en-US" sz="54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 smtClean="0"/>
              <a:t>What is the probability of selecting the correct answer in a true/false quiz?</a:t>
            </a:r>
          </a:p>
          <a:p>
            <a:pPr marL="514350" indent="-514350">
              <a:buAutoNum type="arabicPeriod"/>
            </a:pP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smtClean="0"/>
              <a:t>What is the probability of selecting the correct answer in a multiple choice test?</a:t>
            </a:r>
          </a:p>
          <a:p>
            <a:pPr marL="514350" indent="-514350">
              <a:buAutoNum type="arabicPeriod"/>
            </a:pP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smtClean="0"/>
              <a:t>Why are the odds higher in the lottery as the jackpot increases?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64591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b="1" dirty="0" smtClean="0">
                <a:solidFill>
                  <a:schemeClr val="tx1"/>
                </a:solidFill>
              </a:rPr>
              <a:t>Experimental Probability</a:t>
            </a:r>
            <a:endParaRPr lang="en-US" sz="4800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/>
              <p:cNvSpPr>
                <a:spLocks noGrp="1"/>
              </p:cNvSpPr>
              <p:nvPr>
                <p:ph sz="half" idx="1"/>
              </p:nvPr>
            </p:nvSpPr>
            <p:spPr/>
            <p:txBody>
              <a:bodyPr>
                <a:normAutofit fontScale="92500" lnSpcReduction="20000"/>
              </a:bodyPr>
              <a:lstStyle/>
              <a:p>
                <a:pPr marL="0" indent="0">
                  <a:buNone/>
                </a:pPr>
                <a:r>
                  <a:rPr lang="en-US" sz="2200" b="1" dirty="0" smtClean="0"/>
                  <a:t>Experimental Probability</a:t>
                </a:r>
                <a:r>
                  <a:rPr lang="en-US" sz="2200" dirty="0" smtClean="0"/>
                  <a:t>: </a:t>
                </a:r>
                <a:r>
                  <a:rPr lang="en-US" sz="2200" i="1" dirty="0" smtClean="0"/>
                  <a:t>data gathered from observations</a:t>
                </a:r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700" b="0" i="1" smtClean="0">
                          <a:latin typeface="Cambria Math"/>
                        </a:rPr>
                        <m:t>𝐸𝑥𝑝𝑒𝑟𝑖𝑚𝑒𝑛𝑡𝑎𝑙</m:t>
                      </m:r>
                      <m:r>
                        <a:rPr lang="en-US" sz="1700" b="0" i="1" smtClean="0">
                          <a:latin typeface="Cambria Math"/>
                        </a:rPr>
                        <m:t> </m:t>
                      </m:r>
                      <m:r>
                        <a:rPr lang="en-US" sz="1700" b="0" i="1" smtClean="0">
                          <a:latin typeface="Cambria Math"/>
                        </a:rPr>
                        <m:t>𝑃𝑟𝑜𝑏𝑎𝑏𝑖𝑙𝑖𝑡𝑦</m:t>
                      </m:r>
                      <m:r>
                        <a:rPr lang="en-US" sz="1700" b="0" i="1" smtClean="0">
                          <a:latin typeface="Cambria Math"/>
                        </a:rPr>
                        <m:t>=</m:t>
                      </m:r>
                      <m:r>
                        <a:rPr lang="en-US" sz="1700" b="0" i="1" smtClean="0">
                          <a:latin typeface="Cambria Math"/>
                        </a:rPr>
                        <m:t>𝑃</m:t>
                      </m:r>
                      <m:d>
                        <m:dPr>
                          <m:ctrlPr>
                            <a:rPr lang="en-US" sz="17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700" b="0" i="1" smtClean="0">
                              <a:latin typeface="Cambria Math"/>
                            </a:rPr>
                            <m:t>𝐸𝑣𝑒𝑛𝑡</m:t>
                          </m:r>
                        </m:e>
                      </m:d>
                    </m:oMath>
                  </m:oMathPara>
                </a14:m>
                <a:endParaRPr lang="en-US" b="0" dirty="0" smtClean="0"/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700" b="0" i="1" smtClean="0">
                          <a:latin typeface="Cambria Math"/>
                        </a:rPr>
                        <m:t>𝑃</m:t>
                      </m:r>
                      <m:d>
                        <m:dPr>
                          <m:ctrlPr>
                            <a:rPr lang="en-US" sz="17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700" b="0" i="1" smtClean="0">
                              <a:latin typeface="Cambria Math"/>
                            </a:rPr>
                            <m:t>𝑒𝑣𝑒𝑛𝑡</m:t>
                          </m:r>
                        </m:e>
                      </m:d>
                      <m:r>
                        <a:rPr lang="en-US" sz="17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17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700" b="0" i="1" smtClean="0">
                              <a:latin typeface="Cambria Math"/>
                            </a:rPr>
                            <m:t># </m:t>
                          </m:r>
                          <m:r>
                            <a:rPr lang="en-US" sz="1700" b="0" i="1" smtClean="0">
                              <a:latin typeface="Cambria Math"/>
                            </a:rPr>
                            <m:t>𝑜𝑓</m:t>
                          </m:r>
                          <m:r>
                            <a:rPr lang="en-US" sz="17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US" sz="1700" b="0" i="1" smtClean="0">
                              <a:latin typeface="Cambria Math"/>
                            </a:rPr>
                            <m:t>𝑡𝑖𝑚𝑒𝑠</m:t>
                          </m:r>
                          <m:r>
                            <a:rPr lang="en-US" sz="17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US" sz="1700" b="0" i="1" smtClean="0">
                              <a:latin typeface="Cambria Math"/>
                            </a:rPr>
                            <m:t>𝑡h𝑒</m:t>
                          </m:r>
                          <m:r>
                            <a:rPr lang="en-US" sz="17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US" sz="1700" b="0" i="1" smtClean="0">
                              <a:latin typeface="Cambria Math"/>
                            </a:rPr>
                            <m:t>𝑒𝑣𝑒𝑛𝑡</m:t>
                          </m:r>
                          <m:r>
                            <a:rPr lang="en-US" sz="17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US" sz="1700" b="0" i="1" smtClean="0">
                              <a:latin typeface="Cambria Math"/>
                            </a:rPr>
                            <m:t>𝑜𝑐𝑐𝑢𝑟𝑠</m:t>
                          </m:r>
                        </m:num>
                        <m:den>
                          <m:r>
                            <a:rPr lang="en-US" sz="1700" b="0" i="1" smtClean="0">
                              <a:latin typeface="Cambria Math"/>
                            </a:rPr>
                            <m:t># </m:t>
                          </m:r>
                          <m:r>
                            <a:rPr lang="en-US" sz="1700" b="0" i="1" smtClean="0">
                              <a:latin typeface="Cambria Math"/>
                            </a:rPr>
                            <m:t>𝑜𝑓</m:t>
                          </m:r>
                          <m:r>
                            <a:rPr lang="en-US" sz="17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US" sz="1700" b="0" i="1" smtClean="0">
                              <a:latin typeface="Cambria Math"/>
                            </a:rPr>
                            <m:t>𝑡𝑟𝑖𝑎𝑙𝑠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blipFill rotWithShape="1">
                <a:blip r:embed="rId2"/>
                <a:stretch>
                  <a:fillRect l="-1662" t="-208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b="1" dirty="0" smtClean="0"/>
              <a:t>Directions</a:t>
            </a:r>
            <a:r>
              <a:rPr lang="en-US" dirty="0" smtClean="0"/>
              <a:t>: </a:t>
            </a:r>
            <a:r>
              <a:rPr lang="en-US" i="1" dirty="0" smtClean="0"/>
              <a:t>Determine the theoretical probability for each situation given.</a:t>
            </a:r>
          </a:p>
          <a:p>
            <a:pPr marL="0" indent="0">
              <a:buNone/>
            </a:pPr>
            <a:endParaRPr lang="en-US" dirty="0"/>
          </a:p>
          <a:p>
            <a:pPr marL="514350" indent="-514350">
              <a:buAutoNum type="arabicPeriod"/>
            </a:pPr>
            <a:r>
              <a:rPr lang="en-US" i="1" dirty="0" smtClean="0"/>
              <a:t>The Bronco’s quarterback completes 29 out of 40 passes. What is the probability of completing the pass?</a:t>
            </a:r>
          </a:p>
          <a:p>
            <a:pPr marL="514350" indent="-514350">
              <a:buAutoNum type="arabicPeriod"/>
            </a:pPr>
            <a:endParaRPr lang="en-US" dirty="0" smtClean="0"/>
          </a:p>
          <a:p>
            <a:pPr marL="514350" indent="-514350">
              <a:buAutoNum type="arabicPeriod"/>
            </a:pPr>
            <a:r>
              <a:rPr lang="en-US" i="1" dirty="0" smtClean="0"/>
              <a:t>A player hits a bull’s eye on a circular dartboard 8 out of 50 times. What is the probability of hitting the bulls eye?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095320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b="1" dirty="0" smtClean="0">
                <a:solidFill>
                  <a:schemeClr val="tx1"/>
                </a:solidFill>
              </a:rPr>
              <a:t>Theoretical Probability</a:t>
            </a:r>
            <a:endParaRPr lang="en-US" sz="4800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half" idx="1"/>
              </p:nvPr>
            </p:nvSpPr>
            <p:spPr/>
            <p:txBody>
              <a:bodyPr>
                <a:normAutofit fontScale="77500" lnSpcReduction="20000"/>
              </a:bodyPr>
              <a:lstStyle/>
              <a:p>
                <a:pPr marL="0" indent="0">
                  <a:buNone/>
                </a:pPr>
                <a:r>
                  <a:rPr lang="en-US" b="1" dirty="0" smtClean="0"/>
                  <a:t>Sample space</a:t>
                </a:r>
                <a:r>
                  <a:rPr lang="en-US" dirty="0" smtClean="0"/>
                  <a:t>: </a:t>
                </a:r>
                <a:r>
                  <a:rPr lang="en-US" i="1" dirty="0" smtClean="0"/>
                  <a:t>The set of all possible outcomes. </a:t>
                </a:r>
                <a:r>
                  <a:rPr lang="en-US" i="1" dirty="0" smtClean="0">
                    <a:solidFill>
                      <a:srgbClr val="FF0000"/>
                    </a:solidFill>
                  </a:rPr>
                  <a:t>Ex: How many outcomes from rolling a game cube?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b="1" dirty="0" smtClean="0"/>
                  <a:t>Theoretical Probability</a:t>
                </a:r>
                <a:r>
                  <a:rPr lang="en-US" dirty="0" smtClean="0"/>
                  <a:t>: 	</a:t>
                </a:r>
              </a:p>
              <a:p>
                <a:pPr marL="0" indent="0">
                  <a:buNone/>
                </a:pPr>
                <a:endParaRPr lang="en-US" b="0" i="1" dirty="0">
                  <a:latin typeface="Cambria Math"/>
                </a:endParaRPr>
              </a:p>
              <a:p>
                <a:pPr marL="0" indent="0">
                  <a:buNone/>
                </a:pPr>
                <a:r>
                  <a:rPr lang="en-US" i="1" dirty="0" smtClean="0">
                    <a:latin typeface="Cambria Math"/>
                  </a:rPr>
                  <a:t>	</a:t>
                </a:r>
                <a14:m>
                  <m:oMath xmlns:m="http://schemas.openxmlformats.org/officeDocument/2006/math">
                    <m:r>
                      <a:rPr lang="en-US" sz="3100" b="0" i="1" smtClean="0">
                        <a:latin typeface="Cambria Math"/>
                      </a:rPr>
                      <m:t>𝑃</m:t>
                    </m:r>
                    <m:d>
                      <m:dPr>
                        <m:ctrlPr>
                          <a:rPr lang="en-US" sz="31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3100" b="0" i="1" smtClean="0">
                            <a:latin typeface="Cambria Math"/>
                          </a:rPr>
                          <m:t>𝐴</m:t>
                        </m:r>
                      </m:e>
                    </m:d>
                    <m:r>
                      <a:rPr lang="en-US" sz="3100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31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100" b="0" i="1" smtClean="0">
                            <a:latin typeface="Cambria Math"/>
                          </a:rPr>
                          <m:t>𝑚</m:t>
                        </m:r>
                      </m:num>
                      <m:den>
                        <m:r>
                          <a:rPr lang="en-US" sz="3100" b="0" i="1" smtClean="0">
                            <a:latin typeface="Cambria Math"/>
                          </a:rPr>
                          <m:t>𝑛</m:t>
                        </m:r>
                      </m:den>
                    </m:f>
                  </m:oMath>
                </a14:m>
                <a:r>
                  <a:rPr lang="en-US" sz="3100" dirty="0" smtClean="0"/>
                  <a:t>  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100" b="0" i="1" smtClean="0">
                          <a:latin typeface="Cambria Math"/>
                        </a:rPr>
                        <m:t>𝑎</m:t>
                      </m:r>
                      <m:r>
                        <a:rPr lang="en-US" sz="3100" b="0" i="1" smtClean="0">
                          <a:latin typeface="Cambria Math"/>
                        </a:rPr>
                        <m:t>=</m:t>
                      </m:r>
                      <m:r>
                        <a:rPr lang="en-US" sz="3100" b="0" i="1" smtClean="0">
                          <a:latin typeface="Cambria Math"/>
                        </a:rPr>
                        <m:t>𝑒𝑣𝑒𝑛𝑡</m:t>
                      </m:r>
                    </m:oMath>
                  </m:oMathPara>
                </a14:m>
                <a:endParaRPr lang="en-US" sz="3100" b="0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100" b="0" i="1" smtClean="0">
                          <a:latin typeface="Cambria Math"/>
                        </a:rPr>
                        <m:t>𝑚</m:t>
                      </m:r>
                      <m:r>
                        <a:rPr lang="en-US" sz="3100" b="0" i="1" smtClean="0">
                          <a:latin typeface="Cambria Math"/>
                        </a:rPr>
                        <m:t>=</m:t>
                      </m:r>
                      <m:r>
                        <a:rPr lang="en-US" sz="3100" b="0" i="1" smtClean="0">
                          <a:latin typeface="Cambria Math"/>
                        </a:rPr>
                        <m:t>𝑜𝑢𝑡𝑐𝑜𝑚𝑒𝑠</m:t>
                      </m:r>
                    </m:oMath>
                  </m:oMathPara>
                </a14:m>
                <a:endParaRPr lang="en-US" sz="3100" b="0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100" b="0" i="1" smtClean="0">
                          <a:latin typeface="Cambria Math"/>
                        </a:rPr>
                        <m:t>𝑛</m:t>
                      </m:r>
                      <m:r>
                        <a:rPr lang="en-US" sz="3100" b="0" i="1" smtClean="0">
                          <a:latin typeface="Cambria Math"/>
                        </a:rPr>
                        <m:t>=# </m:t>
                      </m:r>
                      <m:r>
                        <a:rPr lang="en-US" sz="3100" b="0" i="1" smtClean="0">
                          <a:latin typeface="Cambria Math"/>
                        </a:rPr>
                        <m:t>𝑜𝑓</m:t>
                      </m:r>
                      <m:r>
                        <a:rPr lang="en-US" sz="3100" b="0" i="1" smtClean="0">
                          <a:latin typeface="Cambria Math"/>
                        </a:rPr>
                        <m:t> </m:t>
                      </m:r>
                      <m:r>
                        <a:rPr lang="en-US" sz="3100" b="0" i="1" smtClean="0">
                          <a:latin typeface="Cambria Math"/>
                        </a:rPr>
                        <m:t>𝑝𝑜𝑠𝑠𝑖𝑏𝑙𝑒</m:t>
                      </m:r>
                      <m:r>
                        <a:rPr lang="en-US" sz="3100" b="0" i="1" smtClean="0">
                          <a:latin typeface="Cambria Math"/>
                        </a:rPr>
                        <m:t> </m:t>
                      </m:r>
                      <m:r>
                        <a:rPr lang="en-US" sz="3100" b="0" i="1" smtClean="0">
                          <a:latin typeface="Cambria Math"/>
                        </a:rPr>
                        <m:t>𝑜𝑢𝑡𝑐𝑜𝑚𝑒𝑠</m:t>
                      </m:r>
                    </m:oMath>
                  </m:oMathPara>
                </a14:m>
                <a:endParaRPr lang="en-US" sz="31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blipFill rotWithShape="1">
                <a:blip r:embed="rId2"/>
                <a:stretch>
                  <a:fillRect l="-1511" t="-195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b="1" dirty="0" smtClean="0"/>
              <a:t>Directions</a:t>
            </a:r>
            <a:r>
              <a:rPr lang="en-US" dirty="0" smtClean="0"/>
              <a:t>: Determine the theoretical probability of the following events.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Using a standard set of 52 playing cards, what is the probability of the following:</a:t>
            </a:r>
          </a:p>
          <a:p>
            <a:pPr marL="514350" indent="-514350">
              <a:buAutoNum type="alphaLcPeriod"/>
            </a:pPr>
            <a:r>
              <a:rPr lang="en-US" dirty="0" smtClean="0"/>
              <a:t>Selecting a club?</a:t>
            </a:r>
          </a:p>
          <a:p>
            <a:pPr marL="514350" indent="-514350">
              <a:buAutoNum type="alphaLcPeriod"/>
            </a:pPr>
            <a:endParaRPr lang="en-US" dirty="0" smtClean="0"/>
          </a:p>
          <a:p>
            <a:pPr marL="514350" indent="-514350">
              <a:buAutoNum type="alphaLcPeriod"/>
            </a:pPr>
            <a:r>
              <a:rPr lang="en-US" dirty="0" smtClean="0"/>
              <a:t>Selecting a queen?</a:t>
            </a:r>
          </a:p>
          <a:p>
            <a:pPr marL="514350" indent="-514350">
              <a:buAutoNum type="alphaLcPeriod"/>
            </a:pPr>
            <a:endParaRPr lang="en-US" dirty="0" smtClean="0"/>
          </a:p>
          <a:p>
            <a:pPr marL="514350" indent="-514350">
              <a:buAutoNum type="alphaLcPeriod"/>
            </a:pPr>
            <a:r>
              <a:rPr lang="en-US" dirty="0" smtClean="0"/>
              <a:t>Selecting a red card?</a:t>
            </a:r>
          </a:p>
          <a:p>
            <a:pPr marL="514350" indent="-514350">
              <a:buAutoNum type="alphaLcPeriod"/>
            </a:pPr>
            <a:endParaRPr lang="en-US" dirty="0" smtClean="0"/>
          </a:p>
          <a:p>
            <a:pPr marL="514350" indent="-514350">
              <a:buAutoNum type="alphaLcPeriod"/>
            </a:pPr>
            <a:r>
              <a:rPr lang="en-US" dirty="0" smtClean="0"/>
              <a:t>Selecting the ace of spades?</a:t>
            </a:r>
          </a:p>
          <a:p>
            <a:pPr marL="514350" indent="-514350">
              <a:buAutoNum type="alphaLcPeriod"/>
            </a:pPr>
            <a:endParaRPr lang="en-US" dirty="0" smtClean="0"/>
          </a:p>
          <a:p>
            <a:pPr marL="514350" indent="-514350">
              <a:buAutoNum type="alphaLcPeriod"/>
            </a:pPr>
            <a:r>
              <a:rPr lang="en-US" dirty="0" smtClean="0"/>
              <a:t>Selecting a face card?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3454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b="1" dirty="0" smtClean="0">
                <a:solidFill>
                  <a:schemeClr val="tx1"/>
                </a:solidFill>
              </a:rPr>
              <a:t>Theoretical Probability</a:t>
            </a:r>
            <a:endParaRPr lang="en-US" sz="4800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Content Placeholder 5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i="1" dirty="0" smtClean="0"/>
                  <a:t>A jar of marbles contains 30 red marbles, 50 blue marbles, and 20 white marbles. You pick a marble at random. Determine the probability of the following situations.</a:t>
                </a:r>
              </a:p>
              <a:p>
                <a:pPr marL="0" indent="0">
                  <a:buNone/>
                </a:pPr>
                <a:endParaRPr lang="en-US" i="1" dirty="0" smtClean="0"/>
              </a:p>
              <a:p>
                <a:pPr marL="514350" indent="-514350">
                  <a:buAutoNum type="arabicPeriod"/>
                </a:pP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𝑃</m:t>
                    </m:r>
                    <m:r>
                      <a:rPr lang="en-US" i="1" dirty="0" smtClean="0">
                        <a:latin typeface="Cambria Math"/>
                      </a:rPr>
                      <m:t>(</m:t>
                    </m:r>
                    <m:r>
                      <a:rPr lang="en-US" i="1" dirty="0" smtClean="0">
                        <a:latin typeface="Cambria Math"/>
                      </a:rPr>
                      <m:t>𝑟𝑒𝑑</m:t>
                    </m:r>
                    <m:r>
                      <a:rPr lang="en-US" i="1" dirty="0" smtClean="0">
                        <a:latin typeface="Cambria Math"/>
                      </a:rPr>
                      <m:t>)</m:t>
                    </m:r>
                  </m:oMath>
                </a14:m>
                <a:endParaRPr lang="en-US" dirty="0" smtClean="0"/>
              </a:p>
              <a:p>
                <a:pPr marL="514350" indent="-514350">
                  <a:buAutoNum type="arabicPeriod"/>
                </a:pP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𝑃</m:t>
                    </m:r>
                    <m:r>
                      <a:rPr lang="en-US" i="1" dirty="0" smtClean="0">
                        <a:latin typeface="Cambria Math"/>
                      </a:rPr>
                      <m:t>(</m:t>
                    </m:r>
                    <m:r>
                      <a:rPr lang="en-US" i="1" dirty="0" smtClean="0">
                        <a:latin typeface="Cambria Math"/>
                      </a:rPr>
                      <m:t>𝑛𝑜𝑡</m:t>
                    </m:r>
                    <m:r>
                      <a:rPr lang="en-US" i="1" dirty="0" smtClean="0">
                        <a:latin typeface="Cambria Math"/>
                      </a:rPr>
                      <m:t> </m:t>
                    </m:r>
                    <m:r>
                      <a:rPr lang="en-US" i="1" dirty="0" smtClean="0">
                        <a:latin typeface="Cambria Math"/>
                      </a:rPr>
                      <m:t>𝑤h𝑖𝑡𝑒</m:t>
                    </m:r>
                    <m:r>
                      <a:rPr lang="en-US" i="1" dirty="0" smtClean="0">
                        <a:latin typeface="Cambria Math"/>
                      </a:rPr>
                      <m:t>)</m:t>
                    </m:r>
                  </m:oMath>
                </a14:m>
                <a:endParaRPr lang="en-US" dirty="0" smtClean="0"/>
              </a:p>
              <a:p>
                <a:pPr marL="514350" indent="-514350">
                  <a:buAutoNum type="arabicPeriod"/>
                </a:pP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𝑃</m:t>
                    </m:r>
                    <m:r>
                      <a:rPr lang="en-US" i="1" dirty="0" smtClean="0">
                        <a:latin typeface="Cambria Math"/>
                      </a:rPr>
                      <m:t>(</m:t>
                    </m:r>
                    <m:r>
                      <a:rPr lang="en-US" i="1" dirty="0" smtClean="0">
                        <a:latin typeface="Cambria Math"/>
                      </a:rPr>
                      <m:t>𝑅𝑒𝑑</m:t>
                    </m:r>
                    <m:r>
                      <a:rPr lang="en-US" i="1" dirty="0" smtClean="0">
                        <a:latin typeface="Cambria Math"/>
                      </a:rPr>
                      <m:t> </m:t>
                    </m:r>
                    <m:r>
                      <a:rPr lang="en-US" i="1" dirty="0" smtClean="0">
                        <a:latin typeface="Cambria Math"/>
                      </a:rPr>
                      <m:t>𝑜𝑟</m:t>
                    </m:r>
                    <m:r>
                      <a:rPr lang="en-US" i="1" dirty="0" smtClean="0">
                        <a:latin typeface="Cambria Math"/>
                      </a:rPr>
                      <m:t> </m:t>
                    </m:r>
                    <m:r>
                      <a:rPr lang="en-US" i="1" dirty="0" smtClean="0">
                        <a:latin typeface="Cambria Math"/>
                      </a:rPr>
                      <m:t>𝑏𝑙𝑢𝑒</m:t>
                    </m:r>
                    <m:r>
                      <a:rPr lang="en-US" i="1" dirty="0" smtClean="0">
                        <a:latin typeface="Cambria Math"/>
                      </a:rPr>
                      <m:t>)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6" name="Content Placeholder 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 l="-1362" t="-1200" r="-28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71541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6951" y="-13855"/>
            <a:ext cx="8229600" cy="1143000"/>
          </a:xfrm>
        </p:spPr>
        <p:txBody>
          <a:bodyPr>
            <a:normAutofit/>
          </a:bodyPr>
          <a:lstStyle/>
          <a:p>
            <a:r>
              <a:rPr lang="en-US" sz="4400" b="1" dirty="0" smtClean="0">
                <a:solidFill>
                  <a:schemeClr val="tx1"/>
                </a:solidFill>
              </a:rPr>
              <a:t>Probability-Biology</a:t>
            </a:r>
            <a:endParaRPr lang="en-US" sz="4400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half" idx="1"/>
              </p:nvPr>
            </p:nvSpPr>
            <p:spPr/>
            <p:txBody>
              <a:bodyPr>
                <a:normAutofit fontScale="92500" lnSpcReduction="10000"/>
              </a:bodyPr>
              <a:lstStyle/>
              <a:p>
                <a:pPr marL="0" indent="0">
                  <a:buNone/>
                </a:pPr>
                <a:r>
                  <a:rPr lang="en-US" b="1" dirty="0" smtClean="0"/>
                  <a:t>Thumb Trick</a:t>
                </a:r>
                <a:r>
                  <a:rPr lang="en-US" dirty="0" smtClean="0"/>
                  <a:t>: </a:t>
                </a:r>
                <a:r>
                  <a:rPr lang="en-US" i="1" dirty="0" smtClean="0"/>
                  <a:t>Fold your fingers together, which thumb is on top?  The left thumb on top is a dominant trait.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 smtClean="0">
                          <a:latin typeface="Cambria Math"/>
                        </a:rPr>
                        <m:t>𝐿𝑒𝑡</m:t>
                      </m:r>
                      <m:r>
                        <a:rPr lang="en-US" i="1" dirty="0" smtClean="0">
                          <a:latin typeface="Cambria Math"/>
                        </a:rPr>
                        <m:t> </m:t>
                      </m:r>
                      <m:r>
                        <a:rPr lang="en-US" i="1" dirty="0" smtClean="0">
                          <a:latin typeface="Cambria Math"/>
                        </a:rPr>
                        <m:t>𝐺</m:t>
                      </m:r>
                      <m:r>
                        <a:rPr lang="en-US" i="1" dirty="0" smtClean="0">
                          <a:latin typeface="Cambria Math"/>
                        </a:rPr>
                        <m:t>= </m:t>
                      </m:r>
                      <m:r>
                        <a:rPr lang="en-US" i="1" dirty="0" smtClean="0">
                          <a:latin typeface="Cambria Math"/>
                        </a:rPr>
                        <m:t>𝑑𝑜𝑚𝑖𝑛𝑎𝑛𝑡</m:t>
                      </m:r>
                      <m:r>
                        <a:rPr lang="en-US" i="1" dirty="0" smtClean="0">
                          <a:latin typeface="Cambria Math"/>
                        </a:rPr>
                        <m:t> </m:t>
                      </m:r>
                      <m:r>
                        <a:rPr lang="en-US" i="1" dirty="0" smtClean="0">
                          <a:latin typeface="Cambria Math"/>
                        </a:rPr>
                        <m:t>𝑔𝑒𝑛𝑒</m:t>
                      </m:r>
                    </m:oMath>
                  </m:oMathPara>
                </a14:m>
                <a:endParaRPr lang="en-US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 smtClean="0">
                          <a:latin typeface="Cambria Math"/>
                        </a:rPr>
                        <m:t>𝐿𝑒𝑡</m:t>
                      </m:r>
                      <m:r>
                        <a:rPr lang="en-US" i="1" dirty="0" smtClean="0">
                          <a:latin typeface="Cambria Math"/>
                        </a:rPr>
                        <m:t> </m:t>
                      </m:r>
                      <m:r>
                        <a:rPr lang="en-US" i="1" dirty="0" smtClean="0">
                          <a:latin typeface="Cambria Math"/>
                        </a:rPr>
                        <m:t>𝑔</m:t>
                      </m:r>
                      <m:r>
                        <a:rPr lang="en-US" i="1" dirty="0" smtClean="0">
                          <a:latin typeface="Cambria Math"/>
                        </a:rPr>
                        <m:t>=</m:t>
                      </m:r>
                      <m:r>
                        <a:rPr lang="en-US" i="1" dirty="0" smtClean="0">
                          <a:latin typeface="Cambria Math"/>
                        </a:rPr>
                        <m:t>𝑟𝑒𝑐𝑒𝑠𝑠𝑖𝑣𝑒</m:t>
                      </m:r>
                      <m:r>
                        <a:rPr lang="en-US" i="1" dirty="0" smtClean="0">
                          <a:latin typeface="Cambria Math"/>
                        </a:rPr>
                        <m:t> </m:t>
                      </m:r>
                      <m:r>
                        <a:rPr lang="en-US" i="1" dirty="0" smtClean="0">
                          <a:latin typeface="Cambria Math"/>
                        </a:rPr>
                        <m:t>𝑔𝑒𝑛𝑒</m:t>
                      </m:r>
                    </m:oMath>
                  </m:oMathPara>
                </a14:m>
                <a:endParaRPr lang="en-US" dirty="0" smtClean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 smtClean="0"/>
                  <a:t>Suppose your mother and fathers genes are Gg. Find the sample space and use it to answer any further questions.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blipFill rotWithShape="1">
                <a:blip r:embed="rId2"/>
                <a:stretch>
                  <a:fillRect l="-2266" t="-1563" r="-362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5" name="Content Placeholder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136209155"/>
              </p:ext>
            </p:extLst>
          </p:nvPr>
        </p:nvGraphicFramePr>
        <p:xfrm>
          <a:off x="5195455" y="1993669"/>
          <a:ext cx="3657600" cy="109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08689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/>
                        <a:t> g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868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Gg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868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 gg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068291" y="1523999"/>
            <a:ext cx="2743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Genes from Mother</a:t>
            </a:r>
            <a:endParaRPr lang="en-US" sz="1600" dirty="0"/>
          </a:p>
        </p:txBody>
      </p:sp>
      <p:sp>
        <p:nvSpPr>
          <p:cNvPr id="7" name="TextBox 6"/>
          <p:cNvSpPr txBox="1"/>
          <p:nvPr/>
        </p:nvSpPr>
        <p:spPr>
          <a:xfrm rot="16200000">
            <a:off x="3901874" y="2345323"/>
            <a:ext cx="1981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Genes from father</a:t>
            </a:r>
            <a:endParaRPr lang="en-US" sz="1600" dirty="0"/>
          </a:p>
        </p:txBody>
      </p:sp>
      <p:sp>
        <p:nvSpPr>
          <p:cNvPr id="8" name="TextBox 7"/>
          <p:cNvSpPr txBox="1"/>
          <p:nvPr/>
        </p:nvSpPr>
        <p:spPr>
          <a:xfrm>
            <a:off x="4661871" y="3532910"/>
            <a:ext cx="4191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Sample space is {GG, Gg, Gg, gg}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627235" y="4114800"/>
            <a:ext cx="419811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1.  </a:t>
            </a:r>
            <a:r>
              <a:rPr lang="en-US" i="1" dirty="0" smtClean="0"/>
              <a:t>If G is the dominant trait, what is    the probability of a person putting their right thumb on top? </a:t>
            </a:r>
          </a:p>
          <a:p>
            <a:endParaRPr lang="en-US" i="1" dirty="0"/>
          </a:p>
          <a:p>
            <a:r>
              <a:rPr lang="en-US" i="1" dirty="0" smtClean="0"/>
              <a:t>2.  If the Mom’s genes were GG and dad is gg, what is the new sample space and probability of putting your right thumb on top.</a:t>
            </a:r>
            <a:endParaRPr lang="en-US" i="1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7709"/>
            <a:ext cx="2150422" cy="1306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8597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 smtClean="0">
                <a:solidFill>
                  <a:schemeClr val="tx1"/>
                </a:solidFill>
              </a:rPr>
              <a:t>Dependent vs. Independent Events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r>
              <a:rPr lang="en-US" b="1" dirty="0" smtClean="0"/>
              <a:t>Dependent Event</a:t>
            </a:r>
            <a:r>
              <a:rPr lang="en-US" dirty="0" smtClean="0"/>
              <a:t>: </a:t>
            </a:r>
            <a:r>
              <a:rPr lang="en-US" i="1" dirty="0" smtClean="0"/>
              <a:t>When one event effects the outcome of a second event.</a:t>
            </a:r>
          </a:p>
          <a:p>
            <a:pPr marL="0" indent="0">
              <a:buNone/>
            </a:pPr>
            <a:endParaRPr lang="en-US" i="1" dirty="0" smtClean="0"/>
          </a:p>
          <a:p>
            <a:pPr marL="0" indent="0">
              <a:buNone/>
            </a:pPr>
            <a:r>
              <a:rPr lang="en-US" i="1" dirty="0" smtClean="0">
                <a:solidFill>
                  <a:srgbClr val="FF0000"/>
                </a:solidFill>
              </a:rPr>
              <a:t>Without </a:t>
            </a:r>
            <a:r>
              <a:rPr lang="en-US" i="1" dirty="0">
                <a:solidFill>
                  <a:srgbClr val="FF0000"/>
                </a:solidFill>
              </a:rPr>
              <a:t>Replacement</a:t>
            </a:r>
            <a:r>
              <a:rPr lang="en-US" i="1" dirty="0"/>
              <a:t>: the events are Dependent (the chances change)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 smtClean="0"/>
              <a:t>Independent Event</a:t>
            </a:r>
            <a:r>
              <a:rPr lang="en-US" dirty="0" smtClean="0"/>
              <a:t>: </a:t>
            </a:r>
            <a:r>
              <a:rPr lang="en-US" i="1" dirty="0" smtClean="0"/>
              <a:t>When one event DOES NOT effect the outcome of a second event</a:t>
            </a:r>
            <a:r>
              <a:rPr lang="en-US" i="1" dirty="0" smtClean="0"/>
              <a:t>.</a:t>
            </a:r>
          </a:p>
          <a:p>
            <a:pPr marL="0" indent="0">
              <a:buNone/>
            </a:pPr>
            <a:endParaRPr lang="en-US" i="1" dirty="0"/>
          </a:p>
          <a:p>
            <a:pPr marL="0" indent="0">
              <a:buNone/>
            </a:pPr>
            <a:endParaRPr lang="en-US" i="1" dirty="0"/>
          </a:p>
          <a:p>
            <a:pPr marL="0" indent="0">
              <a:buNone/>
            </a:pPr>
            <a:r>
              <a:rPr lang="en-US" i="1" dirty="0">
                <a:solidFill>
                  <a:srgbClr val="FF0000"/>
                </a:solidFill>
              </a:rPr>
              <a:t>With Replacement</a:t>
            </a:r>
            <a:r>
              <a:rPr lang="en-US" i="1" dirty="0"/>
              <a:t>: the events are Independent (the chances don't change)</a:t>
            </a:r>
          </a:p>
          <a:p>
            <a:pPr marL="0" indent="0">
              <a:buNone/>
            </a:pPr>
            <a:endParaRPr lang="en-US" i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b="1" dirty="0" smtClean="0"/>
              <a:t>Directions</a:t>
            </a:r>
            <a:r>
              <a:rPr lang="en-US" dirty="0" smtClean="0"/>
              <a:t>: </a:t>
            </a:r>
            <a:r>
              <a:rPr lang="en-US" i="1" dirty="0" smtClean="0"/>
              <a:t>Classify each event as dependent or independent.</a:t>
            </a:r>
          </a:p>
          <a:p>
            <a:pPr marL="0" indent="0">
              <a:buNone/>
            </a:pPr>
            <a:endParaRPr lang="en-US" dirty="0"/>
          </a:p>
          <a:p>
            <a:pPr marL="514350" indent="-514350">
              <a:buAutoNum type="arabicPeriod"/>
            </a:pPr>
            <a:r>
              <a:rPr lang="en-US" i="1" dirty="0" smtClean="0"/>
              <a:t>Rolling a di and flipping a coin.</a:t>
            </a:r>
          </a:p>
          <a:p>
            <a:pPr marL="514350" indent="-514350">
              <a:buAutoNum type="arabicPeriod"/>
            </a:pPr>
            <a:endParaRPr lang="en-US" i="1" dirty="0" smtClean="0"/>
          </a:p>
          <a:p>
            <a:pPr marL="514350" indent="-514350">
              <a:buAutoNum type="arabicPeriod"/>
            </a:pPr>
            <a:r>
              <a:rPr lang="en-US" i="1" dirty="0" smtClean="0"/>
              <a:t>Picking a card from the deck, and then picking a second card from the same deck</a:t>
            </a:r>
            <a:r>
              <a:rPr lang="en-US" i="1" dirty="0" smtClean="0"/>
              <a:t>.</a:t>
            </a:r>
          </a:p>
          <a:p>
            <a:pPr marL="514350" indent="-514350">
              <a:buAutoNum type="arabicPeriod"/>
            </a:pPr>
            <a:endParaRPr lang="en-US" i="1" dirty="0"/>
          </a:p>
          <a:p>
            <a:pPr marL="514350" indent="-514350">
              <a:buAutoNum type="arabicPeriod"/>
            </a:pPr>
            <a:r>
              <a:rPr lang="en-US" i="1" dirty="0" smtClean="0"/>
              <a:t>Picking a card from the deck, putting it back, and picking a second card from the deck. </a:t>
            </a:r>
            <a:endParaRPr lang="en-US" i="1" dirty="0" smtClean="0"/>
          </a:p>
          <a:p>
            <a:pPr marL="514350" indent="-514350">
              <a:buAutoNum type="arabicPeriod"/>
            </a:pPr>
            <a:endParaRPr lang="en-US" i="1" dirty="0" smtClean="0"/>
          </a:p>
          <a:p>
            <a:pPr marL="514350" indent="-514350">
              <a:buAutoNum type="arabicPeriod"/>
            </a:pPr>
            <a:r>
              <a:rPr lang="en-US" i="1" dirty="0" smtClean="0"/>
              <a:t>Spin a spinner. Then, select a marble from a bag that contains marbles of different colors.</a:t>
            </a:r>
          </a:p>
          <a:p>
            <a:pPr marL="514350" indent="-514350">
              <a:buAutoNum type="arabicPeriod"/>
            </a:pPr>
            <a:endParaRPr lang="en-US" i="1" dirty="0" smtClean="0"/>
          </a:p>
          <a:p>
            <a:pPr marL="514350" indent="-514350">
              <a:buAutoNum type="arabicPeriod"/>
            </a:pPr>
            <a:r>
              <a:rPr lang="en-US" i="1" dirty="0" smtClean="0"/>
              <a:t>Select a marble from a bag that contains marbles of two colors. Put the marble aside and select a second marble from the bag.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62427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 smtClean="0">
                <a:solidFill>
                  <a:schemeClr val="tx1"/>
                </a:solidFill>
              </a:rPr>
              <a:t>Dependent vs. Independent Events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32500" lnSpcReduction="20000"/>
          </a:bodyPr>
          <a:lstStyle/>
          <a:p>
            <a:pPr marL="0" indent="0">
              <a:buNone/>
            </a:pPr>
            <a:endParaRPr lang="en-US" sz="4300" b="1" dirty="0" smtClean="0"/>
          </a:p>
          <a:p>
            <a:pPr marL="0" indent="0">
              <a:buNone/>
            </a:pPr>
            <a:r>
              <a:rPr lang="en-US" sz="4900" b="1" dirty="0" smtClean="0"/>
              <a:t>Dependent Event</a:t>
            </a:r>
            <a:r>
              <a:rPr lang="en-US" sz="4900" dirty="0" smtClean="0"/>
              <a:t>: </a:t>
            </a:r>
            <a:r>
              <a:rPr lang="en-US" sz="4900" i="1" dirty="0" smtClean="0"/>
              <a:t>When one event effects the outcome of a second event.</a:t>
            </a:r>
          </a:p>
          <a:p>
            <a:pPr marL="0" indent="0">
              <a:buNone/>
            </a:pPr>
            <a:endParaRPr lang="en-US" sz="4900" i="1" dirty="0" smtClean="0"/>
          </a:p>
          <a:p>
            <a:pPr marL="0" indent="0">
              <a:buNone/>
            </a:pPr>
            <a:r>
              <a:rPr lang="en-US" sz="4900" i="1" dirty="0" smtClean="0">
                <a:solidFill>
                  <a:srgbClr val="FF0000"/>
                </a:solidFill>
              </a:rPr>
              <a:t>Without </a:t>
            </a:r>
            <a:r>
              <a:rPr lang="en-US" sz="4900" i="1" dirty="0">
                <a:solidFill>
                  <a:srgbClr val="FF0000"/>
                </a:solidFill>
              </a:rPr>
              <a:t>Replacement</a:t>
            </a:r>
            <a:r>
              <a:rPr lang="en-US" sz="4900" i="1" dirty="0"/>
              <a:t>: the events are Dependent (the chances change</a:t>
            </a:r>
            <a:r>
              <a:rPr lang="en-US" sz="4900" i="1" dirty="0" smtClean="0"/>
              <a:t>)</a:t>
            </a:r>
          </a:p>
          <a:p>
            <a:pPr marL="0" indent="0">
              <a:buNone/>
            </a:pPr>
            <a:endParaRPr lang="en-US" sz="3700" i="1" dirty="0"/>
          </a:p>
          <a:p>
            <a:pPr marL="0" indent="0">
              <a:buNone/>
            </a:pPr>
            <a:endParaRPr lang="en-US" sz="3700" i="1" dirty="0" smtClean="0"/>
          </a:p>
          <a:p>
            <a:pPr marL="0" indent="0">
              <a:buNone/>
            </a:pPr>
            <a:endParaRPr lang="en-US" sz="3700" i="1" dirty="0"/>
          </a:p>
          <a:p>
            <a:pPr marL="0" indent="0">
              <a:buNone/>
            </a:pPr>
            <a:endParaRPr lang="en-US" sz="3700" i="1" dirty="0" smtClean="0"/>
          </a:p>
          <a:p>
            <a:pPr marL="0" indent="0">
              <a:buNone/>
            </a:pPr>
            <a:endParaRPr lang="en-US" sz="3700" i="1" dirty="0"/>
          </a:p>
          <a:p>
            <a:pPr marL="0" indent="0">
              <a:buNone/>
            </a:pPr>
            <a:endParaRPr lang="en-US" sz="3700" dirty="0" smtClean="0"/>
          </a:p>
          <a:p>
            <a:pPr marL="0" indent="0">
              <a:buNone/>
            </a:pPr>
            <a:endParaRPr lang="en-US" sz="3700" dirty="0"/>
          </a:p>
          <a:p>
            <a:pPr marL="0" indent="0">
              <a:buNone/>
            </a:pPr>
            <a:r>
              <a:rPr lang="en-US" sz="4900" b="1" dirty="0" smtClean="0"/>
              <a:t>Independent Event</a:t>
            </a:r>
            <a:r>
              <a:rPr lang="en-US" sz="4900" dirty="0" smtClean="0"/>
              <a:t>: </a:t>
            </a:r>
            <a:r>
              <a:rPr lang="en-US" sz="4900" i="1" dirty="0" smtClean="0"/>
              <a:t>When one event DOES NOT effect the outcome of a second event</a:t>
            </a:r>
            <a:r>
              <a:rPr lang="en-US" sz="4900" i="1" dirty="0" smtClean="0"/>
              <a:t>.</a:t>
            </a:r>
          </a:p>
          <a:p>
            <a:pPr marL="0" indent="0">
              <a:buNone/>
            </a:pPr>
            <a:endParaRPr lang="en-US" sz="4900" i="1" dirty="0"/>
          </a:p>
          <a:p>
            <a:pPr marL="0" indent="0">
              <a:buNone/>
            </a:pPr>
            <a:endParaRPr lang="en-US" sz="4900" i="1" dirty="0"/>
          </a:p>
          <a:p>
            <a:pPr marL="0" indent="0">
              <a:buNone/>
            </a:pPr>
            <a:r>
              <a:rPr lang="en-US" sz="4900" i="1" dirty="0">
                <a:solidFill>
                  <a:srgbClr val="FF0000"/>
                </a:solidFill>
              </a:rPr>
              <a:t>With Replacement</a:t>
            </a:r>
            <a:r>
              <a:rPr lang="en-US" sz="4900" i="1" dirty="0"/>
              <a:t>: the events are Independent (the chances don't change)</a:t>
            </a:r>
          </a:p>
          <a:p>
            <a:pPr marL="0" indent="0">
              <a:buNone/>
            </a:pPr>
            <a:endParaRPr lang="en-US" i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32500" lnSpcReduction="20000"/>
          </a:bodyPr>
          <a:lstStyle/>
          <a:p>
            <a:pPr marL="0" indent="0">
              <a:buNone/>
            </a:pPr>
            <a:r>
              <a:rPr lang="en-US" b="1" dirty="0" smtClean="0"/>
              <a:t>Directions</a:t>
            </a:r>
            <a:r>
              <a:rPr lang="en-US" dirty="0" smtClean="0"/>
              <a:t>: </a:t>
            </a:r>
            <a:r>
              <a:rPr lang="en-US" i="1" dirty="0" smtClean="0"/>
              <a:t>Determine the probabilities of each situation.</a:t>
            </a:r>
          </a:p>
          <a:p>
            <a:pPr marL="0" indent="0">
              <a:buNone/>
            </a:pPr>
            <a:endParaRPr lang="en-US" i="1" dirty="0"/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sz="28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are 8 blue marbles, 9 orange marbles, and 6 yellow marbles in a bag. It is equality likely that any marble will be drawn from the bag.</a:t>
            </a:r>
            <a:endParaRPr lang="en-US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lphaLcPeriod"/>
              <a:tabLst>
                <a:tab pos="914400" algn="l"/>
              </a:tabLst>
            </a:pPr>
            <a:r>
              <a:rPr lang="en-US" sz="2400" i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is the probability of drawing blue marble</a:t>
            </a:r>
            <a:r>
              <a:rPr lang="en-US" sz="2400" i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lphaLcPeriod"/>
              <a:tabLst>
                <a:tab pos="914400" algn="l"/>
              </a:tabLst>
            </a:pPr>
            <a:endParaRPr lang="en-US" sz="24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lphaLcPeriod"/>
              <a:tabLst>
                <a:tab pos="914400" algn="l"/>
              </a:tabLst>
            </a:pPr>
            <a:r>
              <a:rPr lang="en-US" sz="2400" i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If three marbles are drawn (without replacement) what is the probability of drawing all orange marbles</a:t>
            </a:r>
            <a:r>
              <a:rPr lang="en-US" sz="2400" i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lphaLcPeriod"/>
              <a:tabLst>
                <a:tab pos="914400" algn="l"/>
              </a:tabLst>
            </a:pPr>
            <a:endParaRPr lang="en-US" sz="24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lphaLcPeriod"/>
              <a:tabLst>
                <a:tab pos="914400" algn="l"/>
              </a:tabLst>
            </a:pPr>
            <a:r>
              <a:rPr lang="en-US" sz="2400" i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If two marbles are drawn (without replacement), what is the probability of not drawing 2 yellow marbles</a:t>
            </a:r>
            <a:r>
              <a:rPr lang="en-US" sz="2400" i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lphaLcPeriod"/>
              <a:tabLst>
                <a:tab pos="914400" algn="l"/>
              </a:tabLst>
            </a:pP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sz="28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There are 3 nickels, 2 dimes, and 5 quarters in a purse. Three coins are selected in succession at random.</a:t>
            </a:r>
            <a:endParaRPr lang="en-US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lphaLcPeriod"/>
              <a:tabLst>
                <a:tab pos="914400" algn="l"/>
              </a:tabLst>
            </a:pPr>
            <a:r>
              <a:rPr lang="en-US" sz="2400" i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Find the probability of selecting 1 nickel, 1 dime, and 1 quarter in that order without replacement</a:t>
            </a:r>
            <a:r>
              <a:rPr lang="en-US" sz="2400" i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24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lphaLcPeriod"/>
              <a:tabLst>
                <a:tab pos="914400" algn="l"/>
              </a:tabLst>
            </a:pPr>
            <a:r>
              <a:rPr lang="en-US" sz="2400" i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Find the probability of selecting 1 nickel, 1 dime, and 1 quarter in that order with replacement.</a:t>
            </a:r>
            <a:endParaRPr lang="en-US" sz="24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lphaLcPeriod"/>
              <a:tabLst>
                <a:tab pos="914400" algn="l"/>
              </a:tabLst>
            </a:pPr>
            <a:r>
              <a:rPr lang="en-US" sz="2400" i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Find the probability of selecting 1 nickel, and then a second nickel without replacement.</a:t>
            </a:r>
            <a:endParaRPr lang="en-US" sz="24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lphaLcPeriod"/>
              <a:tabLst>
                <a:tab pos="914400" algn="l"/>
              </a:tabLst>
            </a:pPr>
            <a:r>
              <a:rPr lang="en-US" sz="2400" i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Find the probability of selecting 1 nickel, and then a second nickel with replacement.</a:t>
            </a:r>
            <a:endParaRPr lang="en-US" sz="24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From a standard deck of 52 cards, 2 cards are selected. What is the probability that the following occurs?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  <a:tabLst>
                <a:tab pos="914400" algn="l"/>
              </a:tabLst>
            </a:pPr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 black cards selected without replacement?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  <a:tabLst>
                <a:tab pos="914400" algn="l"/>
              </a:tabLst>
            </a:pPr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 black cards are selected with replacement?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  <a:tabLst>
                <a:tab pos="914400" algn="l"/>
              </a:tabLst>
            </a:pPr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 red card and 1 spade in any order selected without replacement?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lphaLcPeriod"/>
              <a:tabLst>
                <a:tab pos="914400" algn="l"/>
              </a:tabLst>
            </a:pPr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 red card and 1 space in that order selected without </a:t>
            </a:r>
            <a:r>
              <a:rPr lang="en-US" sz="2400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replacement?</a:t>
            </a:r>
            <a:endParaRPr lang="en-US" sz="24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i="1" dirty="0" smtClean="0"/>
          </a:p>
        </p:txBody>
      </p:sp>
    </p:spTree>
    <p:extLst>
      <p:ext uri="{BB962C8B-B14F-4D97-AF65-F5344CB8AC3E}">
        <p14:creationId xmlns:p14="http://schemas.microsoft.com/office/powerpoint/2010/main" val="920725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b="1" dirty="0" smtClean="0">
                <a:solidFill>
                  <a:schemeClr val="tx1"/>
                </a:solidFill>
              </a:rPr>
              <a:t> Independent Events</a:t>
            </a:r>
            <a:endParaRPr lang="en-US" sz="4800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half" idx="1"/>
              </p:nvPr>
            </p:nvSpPr>
            <p:spPr/>
            <p:txBody>
              <a:bodyPr>
                <a:normAutofit fontScale="55000" lnSpcReduction="20000"/>
              </a:bodyPr>
              <a:lstStyle/>
              <a:p>
                <a:pPr marL="0" indent="0">
                  <a:buNone/>
                </a:pPr>
                <a:r>
                  <a:rPr lang="en-US" i="1" dirty="0" smtClean="0"/>
                  <a:t>If A and B are </a:t>
                </a:r>
                <a:r>
                  <a:rPr lang="en-US" b="1" i="1" dirty="0" smtClean="0"/>
                  <a:t>independent</a:t>
                </a:r>
                <a:r>
                  <a:rPr lang="en-US" i="1" dirty="0" smtClean="0"/>
                  <a:t>: </a:t>
                </a:r>
              </a:p>
              <a:p>
                <a:pPr marL="0" indent="0">
                  <a:buNone/>
                </a:pPr>
                <a:endParaRPr lang="en-US" b="0" i="1" dirty="0">
                  <a:latin typeface="Cambria Math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𝑃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𝐴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𝑎𝑛𝑑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𝐵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</a:rPr>
                        <m:t>𝑃</m:t>
                      </m:r>
                      <m:r>
                        <a:rPr lang="en-US" b="0" i="1" smtClean="0">
                          <a:latin typeface="Cambria Math"/>
                        </a:rPr>
                        <m:t>(</m:t>
                      </m:r>
                      <m:r>
                        <a:rPr lang="en-US" b="0" i="1" smtClean="0">
                          <a:latin typeface="Cambria Math"/>
                        </a:rPr>
                        <m:t>𝐴</m:t>
                      </m:r>
                      <m:r>
                        <a:rPr lang="en-US" b="0" i="1" smtClean="0">
                          <a:latin typeface="Cambria Math"/>
                        </a:rPr>
                        <m:t>)∙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𝑃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(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𝐵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)</m:t>
                      </m:r>
                    </m:oMath>
                  </m:oMathPara>
                </a14:m>
                <a:endParaRPr lang="en-US" dirty="0" smtClean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b="1" dirty="0" smtClean="0"/>
                  <a:t>Example</a:t>
                </a:r>
                <a:r>
                  <a:rPr lang="en-US" dirty="0" smtClean="0"/>
                  <a:t>: </a:t>
                </a:r>
                <a:r>
                  <a:rPr lang="en-US" i="1" dirty="0" smtClean="0"/>
                  <a:t>What is the probability of flipping a coin that lands on heads, and rolling a di that lands on 3?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 smtClean="0">
                          <a:latin typeface="Cambria Math"/>
                        </a:rPr>
                        <m:t>𝐴</m:t>
                      </m:r>
                      <m:r>
                        <a:rPr lang="en-US" i="1" dirty="0" smtClean="0">
                          <a:latin typeface="Cambria Math"/>
                        </a:rPr>
                        <m:t>= </m:t>
                      </m:r>
                      <m:r>
                        <a:rPr lang="en-US" i="1" dirty="0" smtClean="0">
                          <a:latin typeface="Cambria Math"/>
                        </a:rPr>
                        <m:t>𝐹𝑙𝑖𝑝𝑝𝑖𝑛𝑔</m:t>
                      </m:r>
                      <m:r>
                        <a:rPr lang="en-US" i="1" dirty="0" smtClean="0">
                          <a:latin typeface="Cambria Math"/>
                        </a:rPr>
                        <m:t> </m:t>
                      </m:r>
                      <m:r>
                        <a:rPr lang="en-US" i="1" dirty="0" smtClean="0">
                          <a:latin typeface="Cambria Math"/>
                        </a:rPr>
                        <m:t>𝑎</m:t>
                      </m:r>
                      <m:r>
                        <a:rPr lang="en-US" i="1" dirty="0" smtClean="0">
                          <a:latin typeface="Cambria Math"/>
                        </a:rPr>
                        <m:t> </m:t>
                      </m:r>
                      <m:r>
                        <a:rPr lang="en-US" i="1" dirty="0" smtClean="0">
                          <a:latin typeface="Cambria Math"/>
                        </a:rPr>
                        <m:t>𝐶𝑜𝑖𝑛</m:t>
                      </m:r>
                    </m:oMath>
                  </m:oMathPara>
                </a14:m>
                <a:endParaRPr lang="en-US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 smtClean="0">
                          <a:latin typeface="Cambria Math"/>
                        </a:rPr>
                        <m:t>𝐵</m:t>
                      </m:r>
                      <m:r>
                        <a:rPr lang="en-US" i="1" dirty="0" smtClean="0">
                          <a:latin typeface="Cambria Math"/>
                        </a:rPr>
                        <m:t>= </m:t>
                      </m:r>
                      <m:r>
                        <a:rPr lang="en-US" i="1" dirty="0" smtClean="0">
                          <a:latin typeface="Cambria Math"/>
                        </a:rPr>
                        <m:t>𝑅𝑜𝑙𝑙𝑖𝑛𝑔</m:t>
                      </m:r>
                      <m:r>
                        <a:rPr lang="en-US" i="1" dirty="0" smtClean="0">
                          <a:latin typeface="Cambria Math"/>
                        </a:rPr>
                        <m:t> </m:t>
                      </m:r>
                      <m:r>
                        <a:rPr lang="en-US" i="1" dirty="0" smtClean="0">
                          <a:latin typeface="Cambria Math"/>
                        </a:rPr>
                        <m:t>𝑎</m:t>
                      </m:r>
                      <m:r>
                        <a:rPr lang="en-US" i="1" dirty="0" smtClean="0">
                          <a:latin typeface="Cambria Math"/>
                        </a:rPr>
                        <m:t> </m:t>
                      </m:r>
                      <m:r>
                        <a:rPr lang="en-US" i="1" dirty="0" smtClean="0">
                          <a:latin typeface="Cambria Math"/>
                        </a:rPr>
                        <m:t>𝑑𝑖</m:t>
                      </m:r>
                    </m:oMath>
                  </m:oMathPara>
                </a14:m>
                <a:endParaRPr lang="en-US" dirty="0" smtClean="0"/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r>
                  <a:rPr lang="en-US" i="1" dirty="0" smtClean="0"/>
                  <a:t>How many possibilities are there of a coin landing on heads?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𝟏</m:t>
                        </m:r>
                      </m:num>
                      <m:den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𝟐</m:t>
                        </m:r>
                      </m:den>
                    </m:f>
                  </m:oMath>
                </a14:m>
                <a:endParaRPr lang="en-US" b="1" i="1" dirty="0" smtClean="0"/>
              </a:p>
              <a:p>
                <a:pPr marL="0" indent="0">
                  <a:buNone/>
                </a:pPr>
                <a:endParaRPr lang="en-US" b="1" i="1" dirty="0" smtClean="0"/>
              </a:p>
              <a:p>
                <a:pPr marL="0" indent="0">
                  <a:buNone/>
                </a:pPr>
                <a:r>
                  <a:rPr lang="en-US" i="1" dirty="0" smtClean="0"/>
                  <a:t>How many possibilities are there of a di landing on 3?</a:t>
                </a:r>
                <a:r>
                  <a:rPr lang="en-US" i="1" dirty="0" smtClean="0">
                    <a:solidFill>
                      <a:srgbClr val="FF000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6</m:t>
                        </m:r>
                      </m:den>
                    </m:f>
                  </m:oMath>
                </a14:m>
                <a:endParaRPr lang="en-US" i="1" dirty="0" smtClean="0"/>
              </a:p>
              <a:p>
                <a:pPr marL="0" indent="0">
                  <a:buNone/>
                </a:pPr>
                <a:endParaRPr lang="en-US" i="1" dirty="0"/>
              </a:p>
              <a:p>
                <a:pPr marL="0" indent="0">
                  <a:buNone/>
                </a:pPr>
                <a:r>
                  <a:rPr lang="en-US" i="1" dirty="0" smtClean="0"/>
                  <a:t>Therefore: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∙</m:t>
                    </m:r>
                    <m:f>
                      <m:fPr>
                        <m:ctrlPr>
                          <a:rPr lang="en-US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6</m:t>
                        </m:r>
                      </m:den>
                    </m:f>
                  </m:oMath>
                </a14:m>
                <a:r>
                  <a:rPr lang="en-US" i="1" dirty="0" smtClean="0">
                    <a:solidFill>
                      <a:srgbClr val="FF0000"/>
                    </a:solidFill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dirty="0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b="0" i="1" dirty="0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12</m:t>
                        </m:r>
                      </m:den>
                    </m:f>
                    <m:r>
                      <a:rPr lang="en-US" b="0" i="1" dirty="0" smtClean="0">
                        <a:solidFill>
                          <a:srgbClr val="FF0000"/>
                        </a:solidFill>
                        <a:latin typeface="Cambria Math"/>
                      </a:rPr>
                      <m:t>=8.3%</m:t>
                    </m:r>
                  </m:oMath>
                </a14:m>
                <a:endParaRPr lang="en-US" i="1" dirty="0" smtClean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:endParaRPr lang="en-US" i="1" dirty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:r>
                  <a:rPr lang="en-US" b="1" i="1" dirty="0" smtClean="0"/>
                  <a:t>Note</a:t>
                </a:r>
                <a:r>
                  <a:rPr lang="en-US" i="1" dirty="0" smtClean="0"/>
                  <a:t>: Multiply the probabilities.</a:t>
                </a:r>
              </a:p>
              <a:p>
                <a:pPr marL="0" indent="0">
                  <a:buNone/>
                </a:pPr>
                <a:endParaRPr lang="en-US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blipFill rotWithShape="1">
                <a:blip r:embed="rId2"/>
                <a:stretch>
                  <a:fillRect l="-453" t="-1172" r="-9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b="1" dirty="0" smtClean="0"/>
              <a:t>Directions</a:t>
            </a:r>
            <a:r>
              <a:rPr lang="en-US" dirty="0" smtClean="0"/>
              <a:t>: </a:t>
            </a:r>
            <a:r>
              <a:rPr lang="en-US" i="1" dirty="0" smtClean="0"/>
              <a:t>Determine the probability of  A and B.</a:t>
            </a:r>
          </a:p>
          <a:p>
            <a:pPr marL="0" indent="0">
              <a:buNone/>
            </a:pPr>
            <a:endParaRPr lang="en-US" dirty="0" smtClean="0"/>
          </a:p>
          <a:p>
            <a:pPr marL="514350" indent="-514350">
              <a:buAutoNum type="arabicPeriod"/>
            </a:pPr>
            <a:r>
              <a:rPr lang="en-US" i="1" dirty="0" smtClean="0"/>
              <a:t>Suppose your favorite radio station is running a promotional campaign. Every hour, five callers are chosen at random get to select two songs each. You can call the station once after 7:00AM and again after 3:00PM. </a:t>
            </a:r>
            <a:r>
              <a:rPr lang="en-US" i="1" dirty="0" smtClean="0">
                <a:solidFill>
                  <a:srgbClr val="FF0000"/>
                </a:solidFill>
              </a:rPr>
              <a:t>What is the probability that you will be one of the five callers both times you call?</a:t>
            </a:r>
          </a:p>
          <a:p>
            <a:pPr marL="514350" indent="-514350">
              <a:buAutoNum type="alphaLcPeriod"/>
            </a:pPr>
            <a:r>
              <a:rPr lang="en-US" dirty="0" smtClean="0"/>
              <a:t>Define event A:_____, P(A)=</a:t>
            </a:r>
          </a:p>
          <a:p>
            <a:pPr marL="514350" indent="-514350">
              <a:buAutoNum type="alphaLcPeriod"/>
            </a:pPr>
            <a:r>
              <a:rPr lang="en-US" dirty="0" smtClean="0"/>
              <a:t>Define event B:_____, P(B)=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c.</a:t>
            </a:r>
            <a:r>
              <a:rPr lang="en-US" dirty="0" smtClean="0"/>
              <a:t> 	P(A and B)=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8869869"/>
              </p:ext>
            </p:extLst>
          </p:nvPr>
        </p:nvGraphicFramePr>
        <p:xfrm>
          <a:off x="5257800" y="4800600"/>
          <a:ext cx="2743200" cy="137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0933">
                <a:tc>
                  <a:txBody>
                    <a:bodyPr/>
                    <a:lstStyle/>
                    <a:p>
                      <a:r>
                        <a:rPr lang="en-US" dirty="0" smtClean="0"/>
                        <a:t>Hours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Calls Received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0933">
                <a:tc>
                  <a:txBody>
                    <a:bodyPr/>
                    <a:lstStyle/>
                    <a:p>
                      <a:r>
                        <a:rPr lang="en-US" dirty="0" smtClean="0"/>
                        <a:t>7:00AM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125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0933">
                <a:tc>
                  <a:txBody>
                    <a:bodyPr/>
                    <a:lstStyle/>
                    <a:p>
                      <a:r>
                        <a:rPr lang="en-US" dirty="0" smtClean="0"/>
                        <a:t>3:00PM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6744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256</TotalTime>
  <Words>1377</Words>
  <Application>Microsoft Office PowerPoint</Application>
  <PresentationFormat>On-screen Show (4:3)</PresentationFormat>
  <Paragraphs>235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2" baseType="lpstr">
      <vt:lpstr>Arial</vt:lpstr>
      <vt:lpstr>Calibri</vt:lpstr>
      <vt:lpstr>Cambria Math</vt:lpstr>
      <vt:lpstr>Georgia</vt:lpstr>
      <vt:lpstr>Times New Roman</vt:lpstr>
      <vt:lpstr>Wingdings</vt:lpstr>
      <vt:lpstr>Wingdings 2</vt:lpstr>
      <vt:lpstr>Civic</vt:lpstr>
      <vt:lpstr>Unit 7 – Section 2 “Probability with Multiple Events”</vt:lpstr>
      <vt:lpstr>Warm Up- Probability</vt:lpstr>
      <vt:lpstr>Experimental Probability</vt:lpstr>
      <vt:lpstr>Theoretical Probability</vt:lpstr>
      <vt:lpstr>Theoretical Probability</vt:lpstr>
      <vt:lpstr>Probability-Biology</vt:lpstr>
      <vt:lpstr>Dependent vs. Independent Events</vt:lpstr>
      <vt:lpstr>Dependent vs. Independent Events</vt:lpstr>
      <vt:lpstr> Independent Events</vt:lpstr>
      <vt:lpstr>Independent Events</vt:lpstr>
      <vt:lpstr>Mutually Exclusive Events</vt:lpstr>
      <vt:lpstr>Dependent Events</vt:lpstr>
      <vt:lpstr>Dependent or Independent Probability?</vt:lpstr>
      <vt:lpstr>Homework Assignment</vt:lpstr>
    </vt:vector>
  </TitlesOfParts>
  <Company>Jeffco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1- Section 6 “Probability”</dc:title>
  <dc:creator>User</dc:creator>
  <cp:lastModifiedBy>Kitt Sheila D</cp:lastModifiedBy>
  <cp:revision>12</cp:revision>
  <dcterms:created xsi:type="dcterms:W3CDTF">2014-01-15T21:52:54Z</dcterms:created>
  <dcterms:modified xsi:type="dcterms:W3CDTF">2017-04-28T17:09:29Z</dcterms:modified>
</cp:coreProperties>
</file>