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BEAF-2615-4AD0-8391-F5AD4BD3A23C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9EFE8AF-35ED-4096-AFD8-C36C491531C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BEAF-2615-4AD0-8391-F5AD4BD3A23C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E8AF-35ED-4096-AFD8-C36C491531C7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9EFE8AF-35ED-4096-AFD8-C36C491531C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BEAF-2615-4AD0-8391-F5AD4BD3A23C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BEAF-2615-4AD0-8391-F5AD4BD3A23C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9EFE8AF-35ED-4096-AFD8-C36C491531C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BEAF-2615-4AD0-8391-F5AD4BD3A23C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9EFE8AF-35ED-4096-AFD8-C36C491531C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514BEAF-2615-4AD0-8391-F5AD4BD3A23C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E8AF-35ED-4096-AFD8-C36C491531C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BEAF-2615-4AD0-8391-F5AD4BD3A23C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9EFE8AF-35ED-4096-AFD8-C36C491531C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BEAF-2615-4AD0-8391-F5AD4BD3A23C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9EFE8AF-35ED-4096-AFD8-C36C491531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BEAF-2615-4AD0-8391-F5AD4BD3A23C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EFE8AF-35ED-4096-AFD8-C36C491531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9EFE8AF-35ED-4096-AFD8-C36C491531C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BEAF-2615-4AD0-8391-F5AD4BD3A23C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9EFE8AF-35ED-4096-AFD8-C36C491531C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514BEAF-2615-4AD0-8391-F5AD4BD3A23C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514BEAF-2615-4AD0-8391-F5AD4BD3A23C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9EFE8AF-35ED-4096-AFD8-C36C491531C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Unit </a:t>
                </a:r>
                <a:r>
                  <a:rPr lang="en-US" dirty="0"/>
                  <a:t>8</a:t>
                </a:r>
                <a:r>
                  <a:rPr lang="en-US" dirty="0" smtClean="0"/>
                  <a:t> </a:t>
                </a:r>
                <a:r>
                  <a:rPr lang="en-US" dirty="0" smtClean="0"/>
                  <a:t>– Section </a:t>
                </a:r>
                <a:r>
                  <a:rPr lang="en-US" dirty="0" smtClean="0"/>
                  <a:t>4 </a:t>
                </a:r>
                <a:r>
                  <a:rPr lang="en-US" dirty="0" smtClean="0"/>
                  <a:t>“Factoring Trinomials with Leading Coefficients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𝑏𝑥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dirty="0" smtClean="0"/>
                  <a:t>”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blipFill>
                <a:blip r:embed="rId2"/>
                <a:stretch>
                  <a:fillRect t="-10453" b="-139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ubtitle 2"/>
          <p:cNvSpPr>
            <a:spLocks noGrp="1"/>
          </p:cNvSpPr>
          <p:nvPr/>
        </p:nvSpPr>
        <p:spPr>
          <a:xfrm>
            <a:off x="1371600" y="3429000"/>
            <a:ext cx="6400800" cy="2286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chemeClr val="tx1"/>
                </a:solidFill>
              </a:rPr>
              <a:t>Objectives </a:t>
            </a:r>
            <a:r>
              <a:rPr lang="en-US" dirty="0" smtClean="0">
                <a:solidFill>
                  <a:schemeClr val="tx1"/>
                </a:solidFill>
              </a:rPr>
              <a:t>Covered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To Factor Trinomials with a leading coefficient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62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3"/>
              <p:cNvSpPr>
                <a:spLocks noGrp="1"/>
              </p:cNvSpPr>
              <p:nvPr>
                <p:ph type="title"/>
              </p:nvPr>
            </p:nvSpPr>
            <p:spPr>
              <a:xfrm>
                <a:off x="301752" y="384048"/>
                <a:ext cx="8534400" cy="758952"/>
              </a:xfrm>
            </p:spPr>
            <p:txBody>
              <a:bodyPr>
                <a:noAutofit/>
              </a:bodyPr>
              <a:lstStyle/>
              <a:p>
                <a:r>
                  <a:rPr lang="en-US" sz="3200" b="1" dirty="0" smtClean="0">
                    <a:solidFill>
                      <a:schemeClr val="tx1"/>
                    </a:solidFill>
                  </a:rPr>
                  <a:t>Trinomials with Leading Coefficients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𝒂𝒙</m:t>
                        </m:r>
                      </m:e>
                      <m:sup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/>
                      </a:rPr>
                      <m:t>𝒃𝒙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/>
                      </a:rPr>
                      <m:t>𝒄</m:t>
                    </m:r>
                  </m:oMath>
                </a14:m>
                <a:endParaRPr lang="en-US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01752" y="384048"/>
                <a:ext cx="8534400" cy="758952"/>
              </a:xfrm>
              <a:blipFill rotWithShape="1">
                <a:blip r:embed="rId2"/>
                <a:stretch>
                  <a:fillRect t="-5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200" b="1" dirty="0" smtClean="0"/>
              <a:t>Steps</a:t>
            </a:r>
            <a:r>
              <a:rPr lang="en-US" sz="2200" dirty="0" smtClean="0"/>
              <a:t>:</a:t>
            </a:r>
          </a:p>
          <a:p>
            <a:pPr marL="514350" indent="-514350">
              <a:buAutoNum type="arabicParenBoth"/>
            </a:pPr>
            <a:r>
              <a:rPr lang="en-US" sz="2200" i="1" dirty="0" smtClean="0"/>
              <a:t>Multiply the first coefficient “</a:t>
            </a:r>
            <a:r>
              <a:rPr lang="en-US" sz="2200" b="1" i="1" dirty="0" smtClean="0">
                <a:solidFill>
                  <a:srgbClr val="FF0000"/>
                </a:solidFill>
              </a:rPr>
              <a:t>a</a:t>
            </a:r>
            <a:r>
              <a:rPr lang="en-US" sz="2200" i="1" dirty="0" smtClean="0"/>
              <a:t>” by the last coefficient “</a:t>
            </a:r>
            <a:r>
              <a:rPr lang="en-US" sz="2200" b="1" i="1" dirty="0" smtClean="0">
                <a:solidFill>
                  <a:srgbClr val="0070C0"/>
                </a:solidFill>
              </a:rPr>
              <a:t>c</a:t>
            </a:r>
            <a:r>
              <a:rPr lang="en-US" sz="2200" i="1" dirty="0" smtClean="0"/>
              <a:t>”.</a:t>
            </a:r>
          </a:p>
          <a:p>
            <a:pPr marL="514350" indent="-514350">
              <a:buAutoNum type="arabicParenBoth"/>
            </a:pPr>
            <a:endParaRPr lang="en-US" sz="2200" i="1" dirty="0" smtClean="0"/>
          </a:p>
          <a:p>
            <a:pPr marL="514350" indent="-514350">
              <a:buAutoNum type="arabicParenBoth"/>
            </a:pPr>
            <a:r>
              <a:rPr lang="en-US" sz="2200" b="1" i="1" dirty="0" smtClean="0"/>
              <a:t>Magic Question</a:t>
            </a:r>
            <a:r>
              <a:rPr lang="en-US" sz="2200" i="1" dirty="0" smtClean="0"/>
              <a:t>: What are the factors of “</a:t>
            </a:r>
            <a:r>
              <a:rPr lang="en-US" sz="2200" b="1" i="1" dirty="0" smtClean="0">
                <a:solidFill>
                  <a:srgbClr val="7030A0"/>
                </a:solidFill>
              </a:rPr>
              <a:t>ac</a:t>
            </a:r>
            <a:r>
              <a:rPr lang="en-US" sz="2200" i="1" dirty="0" smtClean="0"/>
              <a:t>” that add to “</a:t>
            </a:r>
            <a:r>
              <a:rPr lang="en-US" sz="2200" b="1" i="1" dirty="0" smtClean="0">
                <a:solidFill>
                  <a:srgbClr val="FF0000"/>
                </a:solidFill>
              </a:rPr>
              <a:t>b</a:t>
            </a:r>
            <a:r>
              <a:rPr lang="en-US" sz="2200" i="1" dirty="0" smtClean="0"/>
              <a:t>”?</a:t>
            </a:r>
          </a:p>
          <a:p>
            <a:pPr marL="514350" indent="-514350">
              <a:buAutoNum type="arabicParenBoth"/>
            </a:pPr>
            <a:endParaRPr lang="en-US" sz="2200" i="1" dirty="0" smtClean="0"/>
          </a:p>
          <a:p>
            <a:pPr marL="514350" indent="-514350">
              <a:buAutoNum type="arabicParenBoth"/>
            </a:pPr>
            <a:r>
              <a:rPr lang="en-US" sz="2200" i="1" dirty="0" smtClean="0"/>
              <a:t>Factor.</a:t>
            </a:r>
          </a:p>
          <a:p>
            <a:pPr marL="514350" indent="-514350">
              <a:buAutoNum type="arabicParenBoth"/>
            </a:pPr>
            <a:endParaRPr lang="en-US" sz="2200" i="1" dirty="0" smtClean="0"/>
          </a:p>
          <a:p>
            <a:pPr marL="514350" indent="-514350">
              <a:buAutoNum type="arabicParenBoth"/>
            </a:pPr>
            <a:r>
              <a:rPr lang="en-US" sz="2200" i="1" dirty="0" smtClean="0"/>
              <a:t>Divide each number by the leading coefficient used in step 1.</a:t>
            </a:r>
          </a:p>
          <a:p>
            <a:pPr marL="514350" indent="-514350">
              <a:buAutoNum type="arabicParenBoth"/>
            </a:pPr>
            <a:endParaRPr lang="en-US" sz="2200" i="1" dirty="0" smtClean="0"/>
          </a:p>
          <a:p>
            <a:pPr marL="514350" indent="-514350">
              <a:buAutoNum type="arabicParenBoth"/>
            </a:pPr>
            <a:r>
              <a:rPr lang="en-US" sz="2200" i="1" dirty="0" smtClean="0"/>
              <a:t>Divide/Reduce/Cancel.</a:t>
            </a:r>
          </a:p>
          <a:p>
            <a:pPr marL="514350" indent="-514350">
              <a:buAutoNum type="arabicParenBoth"/>
            </a:pPr>
            <a:endParaRPr lang="en-US" sz="2200" i="1" dirty="0" smtClean="0"/>
          </a:p>
          <a:p>
            <a:pPr marL="514350" indent="-514350">
              <a:buAutoNum type="arabicParenBoth"/>
            </a:pPr>
            <a:r>
              <a:rPr lang="en-US" sz="2200" i="1" smtClean="0"/>
              <a:t>Move any </a:t>
            </a:r>
            <a:r>
              <a:rPr lang="en-US" sz="2200" i="1" dirty="0" smtClean="0"/>
              <a:t>denominators to the front of the variables.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724400" y="1600200"/>
                <a:ext cx="4038600" cy="4525963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Factor the trinomials. Show all work.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arenBoth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+8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+5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arenBoth"/>
                </a:pPr>
                <a:endParaRPr lang="en-US" dirty="0" smtClean="0"/>
              </a:p>
              <a:p>
                <a:pPr marL="514350" indent="-514350">
                  <a:buAutoNum type="arabicParenBoth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−5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arenBoth"/>
                </a:pPr>
                <a:endParaRPr lang="en-US" dirty="0" smtClean="0"/>
              </a:p>
              <a:p>
                <a:pPr marL="514350" indent="-514350">
                  <a:buAutoNum type="arabicParenBoth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−6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−9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arenBoth"/>
                </a:pPr>
                <a:endParaRPr lang="en-US" dirty="0" smtClean="0"/>
              </a:p>
              <a:p>
                <a:pPr marL="514350" indent="-514350">
                  <a:buAutoNum type="arabicParenBoth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12</m:t>
                        </m:r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+11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−5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724400" y="1600200"/>
                <a:ext cx="4038600" cy="4525963"/>
              </a:xfrm>
              <a:blipFill rotWithShape="1">
                <a:blip r:embed="rId3"/>
                <a:stretch>
                  <a:fillRect l="-1357" t="-2022" r="-1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179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Perfect Square Trinomials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b="1" dirty="0" smtClean="0"/>
                  <a:t>Perfect Square Trinomials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The two factors are the same. </a:t>
                </a:r>
              </a:p>
              <a:p>
                <a:pPr marL="0" indent="0">
                  <a:buNone/>
                </a:pPr>
                <a:endParaRPr lang="en-US" sz="2000" i="1" dirty="0" smtClean="0"/>
              </a:p>
              <a:p>
                <a:pPr marL="0" indent="0">
                  <a:buNone/>
                </a:pPr>
                <a:r>
                  <a:rPr lang="en-US" sz="2000" b="1" dirty="0" smtClean="0"/>
                  <a:t>Rule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The factor is found by dividing “</a:t>
                </a:r>
                <a:r>
                  <a:rPr lang="en-US" sz="2000" b="1" i="1" dirty="0" smtClean="0">
                    <a:solidFill>
                      <a:srgbClr val="FF0000"/>
                    </a:solidFill>
                  </a:rPr>
                  <a:t>b</a:t>
                </a:r>
                <a:r>
                  <a:rPr lang="en-US" sz="2000" i="1" dirty="0" smtClean="0"/>
                  <a:t>” by 2.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Factor the polynomial. Show all work.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 algn="ctr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latin typeface="Cambria Math"/>
                          </a:rPr>
                          <m:t>𝟒𝟗</m:t>
                        </m:r>
                        <m:r>
                          <a:rPr lang="en-US" sz="3600" b="1" i="1" smtClean="0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36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3600" b="1" i="1" smtClean="0">
                        <a:latin typeface="Cambria Math"/>
                      </a:rPr>
                      <m:t>+</m:t>
                    </m:r>
                    <m:r>
                      <a:rPr lang="en-US" sz="3600" b="1" i="1" smtClean="0">
                        <a:latin typeface="Cambria Math"/>
                      </a:rPr>
                      <m:t>𝟏𝟐𝟔</m:t>
                    </m:r>
                    <m:r>
                      <a:rPr lang="en-US" sz="3600" b="1" i="1" smtClean="0">
                        <a:latin typeface="Cambria Math"/>
                      </a:rPr>
                      <m:t>𝒙</m:t>
                    </m:r>
                    <m:r>
                      <a:rPr lang="en-US" sz="3600" b="1" i="1" smtClean="0">
                        <a:latin typeface="Cambria Math"/>
                      </a:rPr>
                      <m:t>+</m:t>
                    </m:r>
                    <m:r>
                      <a:rPr lang="en-US" sz="3600" b="1" i="1" smtClean="0">
                        <a:latin typeface="Cambria Math"/>
                      </a:rPr>
                      <m:t>𝟖𝟏</m:t>
                    </m:r>
                  </m:oMath>
                </a14:m>
                <a:endParaRPr lang="en-US" sz="3600" b="1" dirty="0"/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89" t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966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Closing Questions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Respond to the following questions. Be prepared to discuss your answers with the class.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Factor the trinomial: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6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+11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+4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847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67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238</TotalTime>
  <Words>160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Cambria Math</vt:lpstr>
      <vt:lpstr>Georgia</vt:lpstr>
      <vt:lpstr>Wingdings</vt:lpstr>
      <vt:lpstr>Wingdings 2</vt:lpstr>
      <vt:lpstr>Civic</vt:lpstr>
      <vt:lpstr>Unit 8 – Section 4 “Factoring Trinomials with Leading Coefficients 〖ax〗^2+bx+c”</vt:lpstr>
      <vt:lpstr>Trinomials with Leading Coefficients 〖ax〗^2+bx+c</vt:lpstr>
      <vt:lpstr>Perfect Square Trinomials</vt:lpstr>
      <vt:lpstr>Closing Questions</vt:lpstr>
      <vt:lpstr>Homework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 – Section 6 “Factoring Trinomials with Leading Coefficients 〖ax〗^2+bx+c”</dc:title>
  <dc:creator>Authorized User</dc:creator>
  <cp:lastModifiedBy>Kitt Sheila D</cp:lastModifiedBy>
  <cp:revision>14</cp:revision>
  <dcterms:created xsi:type="dcterms:W3CDTF">2010-08-22T01:40:28Z</dcterms:created>
  <dcterms:modified xsi:type="dcterms:W3CDTF">2017-04-04T15:03:19Z</dcterms:modified>
</cp:coreProperties>
</file>