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64" r:id="rId3"/>
    <p:sldId id="268" r:id="rId4"/>
    <p:sldId id="269" r:id="rId5"/>
    <p:sldId id="270" r:id="rId6"/>
    <p:sldId id="271" r:id="rId7"/>
    <p:sldId id="260" r:id="rId8"/>
    <p:sldId id="266" r:id="rId9"/>
    <p:sldId id="26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65DEE-3D90-48D2-8E96-0B74119B0A95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0FF29-BF02-445E-A2D9-9DD6D67D1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54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B07B2BD-4507-4EAA-8B1D-1894763FE33E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B07B2BD-4507-4EAA-8B1D-1894763FE33E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B07B2BD-4507-4EAA-8B1D-1894763FE33E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Unit </a:t>
            </a:r>
            <a:r>
              <a:rPr lang="en-US" smtClean="0"/>
              <a:t>8 </a:t>
            </a:r>
            <a:r>
              <a:rPr lang="en-US" dirty="0" smtClean="0"/>
              <a:t>– </a:t>
            </a:r>
            <a:r>
              <a:rPr lang="en-US" smtClean="0"/>
              <a:t>Section </a:t>
            </a:r>
            <a:r>
              <a:rPr lang="en-US" smtClean="0"/>
              <a:t>6 </a:t>
            </a:r>
            <a:r>
              <a:rPr lang="en-US" dirty="0" smtClean="0"/>
              <a:t>“Solve by Factoring”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Objectives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solve quadratic equations using square roots.</a:t>
            </a:r>
          </a:p>
          <a:p>
            <a:endParaRPr lang="en-US" dirty="0" smtClean="0"/>
          </a:p>
          <a:p>
            <a:r>
              <a:rPr lang="en-US" dirty="0" smtClean="0"/>
              <a:t>To solve quadratic equations by factoring.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9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Solve by Factoring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Steps</a:t>
                </a:r>
                <a:r>
                  <a:rPr lang="en-US" dirty="0" smtClean="0"/>
                  <a:t>:</a:t>
                </a:r>
              </a:p>
              <a:p>
                <a:pPr marL="514350" indent="-514350">
                  <a:buAutoNum type="arabicParenBoth"/>
                </a:pPr>
                <a:r>
                  <a:rPr lang="en-US" sz="2000" i="1" dirty="0" smtClean="0"/>
                  <a:t>Set the equation equal to zero.</a:t>
                </a:r>
              </a:p>
              <a:p>
                <a:pPr marL="514350" indent="-514350">
                  <a:buAutoNum type="arabicParenBoth"/>
                </a:pPr>
                <a:endParaRPr lang="en-US" sz="2000" i="1" dirty="0" smtClean="0"/>
              </a:p>
              <a:p>
                <a:pPr marL="514350" indent="-514350">
                  <a:buAutoNum type="arabicParenBoth"/>
                </a:pPr>
                <a:r>
                  <a:rPr lang="en-US" sz="2000" i="1" dirty="0"/>
                  <a:t> </a:t>
                </a:r>
                <a:r>
                  <a:rPr lang="en-US" sz="2000" i="1" dirty="0" smtClean="0"/>
                  <a:t>Factor.</a:t>
                </a:r>
              </a:p>
              <a:p>
                <a:pPr marL="514350" indent="-514350">
                  <a:buAutoNum type="arabicParenBoth"/>
                </a:pPr>
                <a:endParaRPr lang="en-US" sz="2000" i="1" dirty="0" smtClean="0"/>
              </a:p>
              <a:p>
                <a:pPr marL="514350" indent="-514350">
                  <a:buAutoNum type="arabicParenBoth"/>
                </a:pPr>
                <a:r>
                  <a:rPr lang="en-US" sz="2000" i="1" dirty="0"/>
                  <a:t> </a:t>
                </a:r>
                <a:r>
                  <a:rPr lang="en-US" sz="2000" i="1" dirty="0" smtClean="0"/>
                  <a:t>solve for each variable.</a:t>
                </a:r>
              </a:p>
              <a:p>
                <a:pPr marL="514350" indent="-514350">
                  <a:buAutoNum type="arabicParenBoth"/>
                </a:pPr>
                <a:endParaRPr lang="en-US" sz="2000" i="1" dirty="0"/>
              </a:p>
              <a:p>
                <a:pPr marL="0" indent="0">
                  <a:buNone/>
                </a:pPr>
                <a:r>
                  <a:rPr lang="en-US" sz="3000" b="1" i="1" dirty="0" smtClean="0">
                    <a:solidFill>
                      <a:srgbClr val="FF0000"/>
                    </a:solidFill>
                  </a:rPr>
                  <a:t>EX: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𝟕𝟐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3000" b="1" i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</m:t>
                          </m:r>
                        </m:e>
                      </m:d>
                      <m:d>
                        <m:dPr>
                          <m:ctrlP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</m:t>
                          </m:r>
                        </m:e>
                      </m:d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3000" b="1" i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𝟗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en-US" sz="30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3172" t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070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Backwards Distribution (AKA GCF)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Steps</a:t>
            </a:r>
            <a:r>
              <a:rPr lang="en-US" dirty="0"/>
              <a:t>:</a:t>
            </a:r>
          </a:p>
          <a:p>
            <a:pPr marL="514350" indent="-514350">
              <a:buAutoNum type="arabicParenBoth"/>
            </a:pPr>
            <a:r>
              <a:rPr lang="en-US" sz="2800" i="1" dirty="0"/>
              <a:t>Set the equation equal to zero.</a:t>
            </a:r>
          </a:p>
          <a:p>
            <a:pPr marL="514350" indent="-514350">
              <a:buAutoNum type="arabicParenBoth"/>
            </a:pPr>
            <a:endParaRPr lang="en-US" sz="2800" i="1" dirty="0"/>
          </a:p>
          <a:p>
            <a:pPr marL="514350" indent="-514350">
              <a:buAutoNum type="arabicParenBoth"/>
            </a:pPr>
            <a:r>
              <a:rPr lang="en-US" sz="2800" i="1" dirty="0"/>
              <a:t> Factor.</a:t>
            </a:r>
          </a:p>
          <a:p>
            <a:pPr marL="514350" indent="-514350">
              <a:buAutoNum type="arabicParenBoth"/>
            </a:pPr>
            <a:endParaRPr lang="en-US" sz="2800" i="1" dirty="0"/>
          </a:p>
          <a:p>
            <a:pPr marL="514350" indent="-514350">
              <a:buAutoNum type="arabicParenBoth"/>
            </a:pPr>
            <a:r>
              <a:rPr lang="en-US" sz="2800" i="1" dirty="0"/>
              <a:t> solve for each variable.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Directions: Solve each equation by factoring.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−5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6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2568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444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4400" b="1" dirty="0" smtClean="0">
                    <a:solidFill>
                      <a:schemeClr val="tx1"/>
                    </a:solidFill>
                  </a:rPr>
                  <a:t>Trinomials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4400" b="1" i="1" smtClean="0">
                        <a:solidFill>
                          <a:schemeClr val="tx1"/>
                        </a:solidFill>
                        <a:latin typeface="Cambria Math"/>
                      </a:rPr>
                      <m:t>𝒃𝒙</m:t>
                    </m:r>
                    <m:r>
                      <a:rPr lang="en-US" sz="44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4400" b="1" i="1" smtClean="0">
                        <a:solidFill>
                          <a:schemeClr val="tx1"/>
                        </a:solidFill>
                        <a:latin typeface="Cambria Math"/>
                      </a:rPr>
                      <m:t>𝒄</m:t>
                    </m:r>
                    <m:r>
                      <a:rPr lang="en-US" sz="44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4400" b="1" dirty="0" smtClean="0">
                    <a:solidFill>
                      <a:schemeClr val="tx1"/>
                    </a:solidFill>
                  </a:rPr>
                  <a:t>0</a:t>
                </a:r>
                <a:endParaRPr lang="en-US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6935" b="-387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Steps</a:t>
            </a:r>
            <a:r>
              <a:rPr lang="en-US" dirty="0"/>
              <a:t>:</a:t>
            </a:r>
          </a:p>
          <a:p>
            <a:pPr marL="514350" indent="-514350">
              <a:buAutoNum type="arabicParenBoth"/>
            </a:pPr>
            <a:r>
              <a:rPr lang="en-US" sz="2800" i="1" dirty="0"/>
              <a:t>Set the equation equal to zero.</a:t>
            </a:r>
          </a:p>
          <a:p>
            <a:pPr marL="514350" indent="-514350">
              <a:buAutoNum type="arabicParenBoth"/>
            </a:pPr>
            <a:endParaRPr lang="en-US" sz="2800" i="1" dirty="0"/>
          </a:p>
          <a:p>
            <a:pPr marL="514350" indent="-514350">
              <a:buAutoNum type="arabicParenBoth"/>
            </a:pPr>
            <a:r>
              <a:rPr lang="en-US" sz="2800" i="1" dirty="0"/>
              <a:t> Factor.</a:t>
            </a:r>
          </a:p>
          <a:p>
            <a:pPr marL="514350" indent="-514350">
              <a:buAutoNum type="arabicParenBoth"/>
            </a:pPr>
            <a:endParaRPr lang="en-US" sz="2800" i="1" dirty="0"/>
          </a:p>
          <a:p>
            <a:pPr marL="514350" indent="-514350">
              <a:buAutoNum type="arabicParenBoth"/>
            </a:pPr>
            <a:r>
              <a:rPr lang="en-US" sz="2800" i="1" dirty="0"/>
              <a:t> solve for each variable.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Directions:  Solve each equation by factoring.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−8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−20=0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+36=0</m:t>
                    </m:r>
                  </m:oMath>
                </a14:m>
                <a:endParaRPr lang="en-US" b="0" dirty="0" smtClean="0"/>
              </a:p>
              <a:p>
                <a:pPr marL="457200" indent="-457200">
                  <a:buAutoNum type="arabicPeriod"/>
                </a:pPr>
                <a:endParaRPr lang="en-US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+8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+15=0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−6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568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25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Trinomials with a Leading Coefficient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𝒃𝒙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𝒄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857" b="-19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Steps</a:t>
            </a:r>
            <a:r>
              <a:rPr lang="en-US" dirty="0"/>
              <a:t>:</a:t>
            </a:r>
          </a:p>
          <a:p>
            <a:pPr marL="514350" indent="-514350">
              <a:buAutoNum type="arabicParenBoth"/>
            </a:pPr>
            <a:r>
              <a:rPr lang="en-US" sz="2800" i="1" dirty="0"/>
              <a:t>Set the equation equal to zero.</a:t>
            </a:r>
          </a:p>
          <a:p>
            <a:pPr marL="514350" indent="-514350">
              <a:buAutoNum type="arabicParenBoth"/>
            </a:pPr>
            <a:endParaRPr lang="en-US" sz="2800" i="1" dirty="0"/>
          </a:p>
          <a:p>
            <a:pPr marL="514350" indent="-514350">
              <a:buAutoNum type="arabicParenBoth"/>
            </a:pPr>
            <a:r>
              <a:rPr lang="en-US" sz="2800" i="1" dirty="0"/>
              <a:t> Factor.</a:t>
            </a:r>
          </a:p>
          <a:p>
            <a:pPr marL="514350" indent="-514350">
              <a:buAutoNum type="arabicParenBoth"/>
            </a:pPr>
            <a:endParaRPr lang="en-US" sz="2800" i="1" dirty="0"/>
          </a:p>
          <a:p>
            <a:pPr marL="514350" indent="-514350">
              <a:buAutoNum type="arabicParenBoth"/>
            </a:pPr>
            <a:r>
              <a:rPr lang="en-US" sz="2800" i="1" dirty="0"/>
              <a:t> solve for each variable.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Solve each equation by factoring.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+11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+12=0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−6=0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6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−5=0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568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594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3600" b="1" dirty="0" smtClean="0">
                    <a:solidFill>
                      <a:schemeClr val="tx1"/>
                    </a:solidFill>
                  </a:rPr>
                  <a:t>Differences of Squares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0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Steps</a:t>
            </a:r>
            <a:r>
              <a:rPr lang="en-US" dirty="0"/>
              <a:t>:</a:t>
            </a:r>
          </a:p>
          <a:p>
            <a:pPr marL="514350" indent="-514350">
              <a:buAutoNum type="arabicParenBoth"/>
            </a:pPr>
            <a:r>
              <a:rPr lang="en-US" sz="2800" i="1" dirty="0"/>
              <a:t>Set the equation equal to zero.</a:t>
            </a:r>
          </a:p>
          <a:p>
            <a:pPr marL="514350" indent="-514350">
              <a:buAutoNum type="arabicParenBoth"/>
            </a:pPr>
            <a:endParaRPr lang="en-US" sz="2800" i="1" dirty="0"/>
          </a:p>
          <a:p>
            <a:pPr marL="514350" indent="-514350">
              <a:buAutoNum type="arabicParenBoth"/>
            </a:pPr>
            <a:r>
              <a:rPr lang="en-US" sz="2800" i="1" dirty="0"/>
              <a:t> Factor.</a:t>
            </a:r>
          </a:p>
          <a:p>
            <a:pPr marL="514350" indent="-514350">
              <a:buAutoNum type="arabicParenBoth"/>
            </a:pPr>
            <a:endParaRPr lang="en-US" sz="2800" i="1" dirty="0"/>
          </a:p>
          <a:p>
            <a:pPr marL="514350" indent="-514350">
              <a:buAutoNum type="arabicParenBoth"/>
            </a:pPr>
            <a:r>
              <a:rPr lang="en-US" sz="2800" i="1" dirty="0"/>
              <a:t> solve for each variable.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Solve each equation by factoring.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−25=0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−49=0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=81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568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949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Solutions to Quadratic Functions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Root</a:t>
            </a:r>
            <a:r>
              <a:rPr lang="en-US" dirty="0" smtClean="0"/>
              <a:t>: </a:t>
            </a:r>
            <a:r>
              <a:rPr lang="en-US" i="1" dirty="0" smtClean="0"/>
              <a:t>The solution to a quadratic function.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Zero</a:t>
            </a:r>
            <a:r>
              <a:rPr lang="en-US" dirty="0" smtClean="0"/>
              <a:t>: </a:t>
            </a:r>
            <a:r>
              <a:rPr lang="en-US" i="1" dirty="0" smtClean="0"/>
              <a:t>The solution to a quadratic function.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X-Intercepts</a:t>
            </a:r>
            <a:r>
              <a:rPr lang="en-US" dirty="0" smtClean="0"/>
              <a:t>: </a:t>
            </a:r>
            <a:r>
              <a:rPr lang="en-US" i="1" dirty="0" smtClean="0"/>
              <a:t>The solutions to a quadratic function.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Solution</a:t>
            </a:r>
            <a:r>
              <a:rPr lang="en-US" dirty="0" smtClean="0"/>
              <a:t>: </a:t>
            </a:r>
            <a:r>
              <a:rPr lang="en-US" i="1" dirty="0" smtClean="0"/>
              <a:t>The x-intercepts, zeros, and roots of a function. (Notice: They all mean the same thing).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Rule</a:t>
            </a:r>
            <a:r>
              <a:rPr lang="en-US" dirty="0" smtClean="0"/>
              <a:t>: </a:t>
            </a:r>
            <a:r>
              <a:rPr lang="en-US" i="1" dirty="0" smtClean="0"/>
              <a:t>Solve by factoring, write your solutions as x-intercepts and graph the zeros.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1177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Closing Questions –Solve by Factoring</a:t>
            </a:r>
            <a:endParaRPr lang="en-US" sz="32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Steps</a:t>
                </a:r>
                <a:r>
                  <a:rPr lang="en-US" dirty="0" smtClean="0"/>
                  <a:t>:</a:t>
                </a:r>
              </a:p>
              <a:p>
                <a:pPr marL="514350" indent="-514350">
                  <a:buAutoNum type="arabicParenBoth"/>
                </a:pPr>
                <a:r>
                  <a:rPr lang="en-US" sz="2000" i="1" dirty="0" smtClean="0"/>
                  <a:t>Set the equation equal to zero.</a:t>
                </a:r>
              </a:p>
              <a:p>
                <a:pPr marL="514350" indent="-514350">
                  <a:buAutoNum type="arabicParenBoth"/>
                </a:pPr>
                <a:endParaRPr lang="en-US" sz="2000" i="1" dirty="0" smtClean="0"/>
              </a:p>
              <a:p>
                <a:pPr marL="514350" indent="-514350">
                  <a:buAutoNum type="arabicParenBoth"/>
                </a:pPr>
                <a:r>
                  <a:rPr lang="en-US" sz="2000" i="1" dirty="0"/>
                  <a:t> </a:t>
                </a:r>
                <a:r>
                  <a:rPr lang="en-US" sz="2000" i="1" dirty="0" smtClean="0"/>
                  <a:t>Factor.</a:t>
                </a:r>
              </a:p>
              <a:p>
                <a:pPr marL="514350" indent="-514350">
                  <a:buAutoNum type="arabicParenBoth"/>
                </a:pPr>
                <a:endParaRPr lang="en-US" sz="2000" i="1" dirty="0" smtClean="0"/>
              </a:p>
              <a:p>
                <a:pPr marL="514350" indent="-514350">
                  <a:buAutoNum type="arabicParenBoth"/>
                </a:pPr>
                <a:r>
                  <a:rPr lang="en-US" sz="2000" i="1" dirty="0"/>
                  <a:t> </a:t>
                </a:r>
                <a:r>
                  <a:rPr lang="en-US" sz="2000" i="1" dirty="0" smtClean="0"/>
                  <a:t>solve for each variable.</a:t>
                </a:r>
              </a:p>
              <a:p>
                <a:pPr marL="514350" indent="-514350">
                  <a:buAutoNum type="arabicParenBoth"/>
                </a:pPr>
                <a:endParaRPr lang="en-US" sz="2000" i="1" dirty="0"/>
              </a:p>
              <a:p>
                <a:pPr marL="0" indent="0">
                  <a:buNone/>
                </a:pPr>
                <a:r>
                  <a:rPr lang="en-US" sz="3000" b="1" i="1" dirty="0" smtClean="0">
                    <a:solidFill>
                      <a:srgbClr val="FF0000"/>
                    </a:solidFill>
                  </a:rPr>
                  <a:t>EX: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𝟕𝟐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3000" b="1" i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</m:t>
                          </m:r>
                        </m:e>
                      </m:d>
                      <m:d>
                        <m:dPr>
                          <m:ctrlP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</m:t>
                          </m:r>
                        </m:e>
                      </m:d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3000" b="1" i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𝟗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en-US" sz="30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3172" t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1800" b="1" dirty="0" smtClean="0"/>
                  <a:t>Directions</a:t>
                </a:r>
                <a:r>
                  <a:rPr lang="en-US" sz="1800" dirty="0" smtClean="0"/>
                  <a:t>: </a:t>
                </a:r>
                <a:r>
                  <a:rPr lang="en-US" sz="1800" i="1" dirty="0" smtClean="0"/>
                  <a:t>Solve each polynomial by factoring. Show all work.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−16=0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+6=0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−7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−30=0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+8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=−12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+77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360" t="-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81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6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802</TotalTime>
  <Words>274</Words>
  <Application>Microsoft Office PowerPoint</Application>
  <PresentationFormat>On-screen Show (4:3)</PresentationFormat>
  <Paragraphs>114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Cambria Math</vt:lpstr>
      <vt:lpstr>Georgia</vt:lpstr>
      <vt:lpstr>Wingdings</vt:lpstr>
      <vt:lpstr>Wingdings 2</vt:lpstr>
      <vt:lpstr>Civic</vt:lpstr>
      <vt:lpstr> Unit 8 – Section 6 “Solve by Factoring”</vt:lpstr>
      <vt:lpstr>Solve by Factoring</vt:lpstr>
      <vt:lpstr>Backwards Distribution (AKA GCF)</vt:lpstr>
      <vt:lpstr>Trinomials    x^2+bx+c=0</vt:lpstr>
      <vt:lpstr>Trinomials with a Leading Coefficient ax^2+bx+c=0</vt:lpstr>
      <vt:lpstr>Differences of Squares a^2-b^2</vt:lpstr>
      <vt:lpstr>Solutions to Quadratic Functions</vt:lpstr>
      <vt:lpstr>Closing Questions –Solve by Factoring</vt:lpstr>
      <vt:lpstr>Homework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– Section 5 “Graphing Quadratic Equations” Part 1</dc:title>
  <dc:creator>Authorized User</dc:creator>
  <cp:lastModifiedBy>Kitt Sheila D</cp:lastModifiedBy>
  <cp:revision>30</cp:revision>
  <cp:lastPrinted>2011-11-16T15:25:15Z</cp:lastPrinted>
  <dcterms:created xsi:type="dcterms:W3CDTF">2010-10-01T15:18:35Z</dcterms:created>
  <dcterms:modified xsi:type="dcterms:W3CDTF">2017-04-04T15:06:44Z</dcterms:modified>
</cp:coreProperties>
</file>